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85"/>
  </p:notesMasterIdLst>
  <p:sldIdLst>
    <p:sldId id="339" r:id="rId9"/>
    <p:sldId id="389" r:id="rId10"/>
    <p:sldId id="256" r:id="rId11"/>
    <p:sldId id="388" r:id="rId12"/>
    <p:sldId id="340" r:id="rId13"/>
    <p:sldId id="283" r:id="rId14"/>
    <p:sldId id="275" r:id="rId15"/>
    <p:sldId id="313" r:id="rId16"/>
    <p:sldId id="304" r:id="rId17"/>
    <p:sldId id="305" r:id="rId18"/>
    <p:sldId id="284" r:id="rId19"/>
    <p:sldId id="274" r:id="rId20"/>
    <p:sldId id="270" r:id="rId21"/>
    <p:sldId id="273" r:id="rId22"/>
    <p:sldId id="316" r:id="rId23"/>
    <p:sldId id="335" r:id="rId24"/>
    <p:sldId id="336" r:id="rId25"/>
    <p:sldId id="341" r:id="rId26"/>
    <p:sldId id="272" r:id="rId27"/>
    <p:sldId id="353" r:id="rId28"/>
    <p:sldId id="352" r:id="rId29"/>
    <p:sldId id="344" r:id="rId30"/>
    <p:sldId id="354" r:id="rId31"/>
    <p:sldId id="317" r:id="rId32"/>
    <p:sldId id="321" r:id="rId33"/>
    <p:sldId id="318" r:id="rId34"/>
    <p:sldId id="355" r:id="rId35"/>
    <p:sldId id="315" r:id="rId36"/>
    <p:sldId id="356" r:id="rId37"/>
    <p:sldId id="357" r:id="rId38"/>
    <p:sldId id="358" r:id="rId39"/>
    <p:sldId id="359" r:id="rId40"/>
    <p:sldId id="326" r:id="rId41"/>
    <p:sldId id="360" r:id="rId42"/>
    <p:sldId id="363" r:id="rId43"/>
    <p:sldId id="366" r:id="rId44"/>
    <p:sldId id="367" r:id="rId45"/>
    <p:sldId id="368" r:id="rId46"/>
    <p:sldId id="369" r:id="rId47"/>
    <p:sldId id="370" r:id="rId48"/>
    <p:sldId id="371" r:id="rId49"/>
    <p:sldId id="372" r:id="rId50"/>
    <p:sldId id="373" r:id="rId51"/>
    <p:sldId id="374" r:id="rId52"/>
    <p:sldId id="375" r:id="rId53"/>
    <p:sldId id="365" r:id="rId54"/>
    <p:sldId id="376" r:id="rId55"/>
    <p:sldId id="377" r:id="rId56"/>
    <p:sldId id="378" r:id="rId57"/>
    <p:sldId id="379" r:id="rId58"/>
    <p:sldId id="380" r:id="rId59"/>
    <p:sldId id="364" r:id="rId60"/>
    <p:sldId id="381" r:id="rId61"/>
    <p:sldId id="382" r:id="rId62"/>
    <p:sldId id="383" r:id="rId63"/>
    <p:sldId id="384" r:id="rId64"/>
    <p:sldId id="385" r:id="rId65"/>
    <p:sldId id="386" r:id="rId66"/>
    <p:sldId id="387" r:id="rId67"/>
    <p:sldId id="346" r:id="rId68"/>
    <p:sldId id="361" r:id="rId69"/>
    <p:sldId id="351" r:id="rId70"/>
    <p:sldId id="391" r:id="rId71"/>
    <p:sldId id="309" r:id="rId72"/>
    <p:sldId id="295" r:id="rId73"/>
    <p:sldId id="285" r:id="rId74"/>
    <p:sldId id="269" r:id="rId75"/>
    <p:sldId id="312" r:id="rId76"/>
    <p:sldId id="290" r:id="rId77"/>
    <p:sldId id="311" r:id="rId78"/>
    <p:sldId id="303" r:id="rId79"/>
    <p:sldId id="329" r:id="rId80"/>
    <p:sldId id="266" r:id="rId81"/>
    <p:sldId id="260" r:id="rId82"/>
    <p:sldId id="298" r:id="rId83"/>
    <p:sldId id="390" r:id="rId84"/>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5" autoAdjust="0"/>
    <p:restoredTop sz="94434" autoAdjust="0"/>
  </p:normalViewPr>
  <p:slideViewPr>
    <p:cSldViewPr>
      <p:cViewPr varScale="1">
        <p:scale>
          <a:sx n="70" d="100"/>
          <a:sy n="70" d="100"/>
        </p:scale>
        <p:origin x="1302" y="48"/>
      </p:cViewPr>
      <p:guideLst>
        <p:guide orient="horz" pos="2160"/>
        <p:guide pos="2880"/>
      </p:guideLst>
    </p:cSldViewPr>
  </p:slideViewPr>
  <p:outlineViewPr>
    <p:cViewPr>
      <p:scale>
        <a:sx n="33" d="100"/>
        <a:sy n="33" d="100"/>
      </p:scale>
      <p:origin x="0" y="31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6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F78B5-34CD-4A7E-B584-41E053F57ED6}" type="doc">
      <dgm:prSet loTypeId="urn:microsoft.com/office/officeart/2008/layout/VerticalCurvedList" loCatId="list" qsTypeId="urn:microsoft.com/office/officeart/2005/8/quickstyle/3d5" qsCatId="3D" csTypeId="urn:microsoft.com/office/officeart/2005/8/colors/accent1_2" csCatId="accent1" phldr="1"/>
      <dgm:spPr/>
      <dgm:t>
        <a:bodyPr/>
        <a:lstStyle/>
        <a:p>
          <a:endParaRPr lang="en-US"/>
        </a:p>
      </dgm:t>
    </dgm:pt>
    <dgm:pt modelId="{45EC5ACA-1530-41BA-9DE4-7BAFCB1DB6E5}">
      <dgm:prSet phldrT="[Text]"/>
      <dgm:spPr/>
      <dgm:t>
        <a:bodyPr/>
        <a:lstStyle/>
        <a:p>
          <a:r>
            <a:rPr lang="en-US" dirty="0" smtClean="0"/>
            <a:t>On Demand</a:t>
          </a:r>
          <a:endParaRPr lang="en-US" dirty="0"/>
        </a:p>
      </dgm:t>
    </dgm:pt>
    <dgm:pt modelId="{F04FBA50-4471-4604-8DE4-EAD1400294E0}" type="parTrans" cxnId="{2F60EDD7-AC8A-40BA-A0D5-777F64EEADA9}">
      <dgm:prSet/>
      <dgm:spPr/>
      <dgm:t>
        <a:bodyPr/>
        <a:lstStyle/>
        <a:p>
          <a:endParaRPr lang="en-US"/>
        </a:p>
      </dgm:t>
    </dgm:pt>
    <dgm:pt modelId="{DF868BA0-9F92-4789-A19D-C192E8B288B3}" type="sibTrans" cxnId="{2F60EDD7-AC8A-40BA-A0D5-777F64EEADA9}">
      <dgm:prSet/>
      <dgm:spPr/>
      <dgm:t>
        <a:bodyPr/>
        <a:lstStyle/>
        <a:p>
          <a:endParaRPr lang="en-US"/>
        </a:p>
      </dgm:t>
    </dgm:pt>
    <dgm:pt modelId="{43BFD359-5182-4681-9FA6-E0344FEB68E4}">
      <dgm:prSet phldrT="[Text]"/>
      <dgm:spPr/>
      <dgm:t>
        <a:bodyPr/>
        <a:lstStyle/>
        <a:p>
          <a:r>
            <a:rPr lang="en-US" dirty="0" smtClean="0"/>
            <a:t>Scalable / Rapid Elasticity</a:t>
          </a:r>
          <a:endParaRPr lang="en-US" dirty="0"/>
        </a:p>
      </dgm:t>
    </dgm:pt>
    <dgm:pt modelId="{23F97094-ABB2-44AE-B9F7-08F2BD275406}" type="parTrans" cxnId="{97AD14D3-597D-4792-9389-9BAA99CFC703}">
      <dgm:prSet/>
      <dgm:spPr/>
      <dgm:t>
        <a:bodyPr/>
        <a:lstStyle/>
        <a:p>
          <a:endParaRPr lang="en-US"/>
        </a:p>
      </dgm:t>
    </dgm:pt>
    <dgm:pt modelId="{46A8B702-CC1C-459A-830D-D3C89EFC99A3}" type="sibTrans" cxnId="{97AD14D3-597D-4792-9389-9BAA99CFC703}">
      <dgm:prSet/>
      <dgm:spPr/>
      <dgm:t>
        <a:bodyPr/>
        <a:lstStyle/>
        <a:p>
          <a:endParaRPr lang="en-US"/>
        </a:p>
      </dgm:t>
    </dgm:pt>
    <dgm:pt modelId="{22E2A13F-16E0-4BE7-8CBB-AF804B859C6E}">
      <dgm:prSet phldrT="[Text]"/>
      <dgm:spPr/>
      <dgm:t>
        <a:bodyPr/>
        <a:lstStyle/>
        <a:p>
          <a:r>
            <a:rPr lang="en-US" dirty="0" smtClean="0"/>
            <a:t>Multi-Tenant</a:t>
          </a:r>
          <a:endParaRPr lang="en-US" dirty="0"/>
        </a:p>
      </dgm:t>
    </dgm:pt>
    <dgm:pt modelId="{B52912EB-A132-48C1-AB79-F7FD3EB82D99}" type="parTrans" cxnId="{7E0324E5-CD42-469A-A00A-B530E7C23E4C}">
      <dgm:prSet/>
      <dgm:spPr/>
      <dgm:t>
        <a:bodyPr/>
        <a:lstStyle/>
        <a:p>
          <a:endParaRPr lang="en-US"/>
        </a:p>
      </dgm:t>
    </dgm:pt>
    <dgm:pt modelId="{F2CA4B0E-DB1D-4B3B-9764-023C9312A62D}" type="sibTrans" cxnId="{7E0324E5-CD42-469A-A00A-B530E7C23E4C}">
      <dgm:prSet/>
      <dgm:spPr/>
      <dgm:t>
        <a:bodyPr/>
        <a:lstStyle/>
        <a:p>
          <a:endParaRPr lang="en-US"/>
        </a:p>
      </dgm:t>
    </dgm:pt>
    <dgm:pt modelId="{1067298F-579F-4C58-BFA5-596FB41B8520}">
      <dgm:prSet phldrT="[Text]"/>
      <dgm:spPr/>
      <dgm:t>
        <a:bodyPr/>
        <a:lstStyle/>
        <a:p>
          <a:r>
            <a:rPr lang="en-US" dirty="0" smtClean="0"/>
            <a:t>Self Service</a:t>
          </a:r>
          <a:endParaRPr lang="en-US" dirty="0"/>
        </a:p>
      </dgm:t>
    </dgm:pt>
    <dgm:pt modelId="{D5ED6878-AED0-47C3-A658-3B67BC43BD1D}" type="parTrans" cxnId="{FC30C68D-F611-43B8-B9BA-A7456D0C1227}">
      <dgm:prSet/>
      <dgm:spPr/>
      <dgm:t>
        <a:bodyPr/>
        <a:lstStyle/>
        <a:p>
          <a:endParaRPr lang="en-US"/>
        </a:p>
      </dgm:t>
    </dgm:pt>
    <dgm:pt modelId="{47258393-EAB2-4388-90D2-CEAFA27FE293}" type="sibTrans" cxnId="{FC30C68D-F611-43B8-B9BA-A7456D0C1227}">
      <dgm:prSet/>
      <dgm:spPr/>
      <dgm:t>
        <a:bodyPr/>
        <a:lstStyle/>
        <a:p>
          <a:endParaRPr lang="en-US"/>
        </a:p>
      </dgm:t>
    </dgm:pt>
    <dgm:pt modelId="{29EF05B0-4980-4734-814D-CEA29C623E1B}">
      <dgm:prSet phldrT="[Text]"/>
      <dgm:spPr/>
      <dgm:t>
        <a:bodyPr/>
        <a:lstStyle/>
        <a:p>
          <a:r>
            <a:rPr lang="en-US" dirty="0" smtClean="0"/>
            <a:t>Reliability</a:t>
          </a:r>
          <a:endParaRPr lang="en-US" dirty="0"/>
        </a:p>
      </dgm:t>
    </dgm:pt>
    <dgm:pt modelId="{B3C44A2F-81E7-42BE-9F4C-EEA7A4282086}" type="parTrans" cxnId="{8FA18F18-4FA6-4C53-9EFC-1A3A8CF4A94D}">
      <dgm:prSet/>
      <dgm:spPr/>
      <dgm:t>
        <a:bodyPr/>
        <a:lstStyle/>
        <a:p>
          <a:endParaRPr lang="en-US"/>
        </a:p>
      </dgm:t>
    </dgm:pt>
    <dgm:pt modelId="{2AE356EE-874D-4B45-B082-869B1AE1AA83}" type="sibTrans" cxnId="{8FA18F18-4FA6-4C53-9EFC-1A3A8CF4A94D}">
      <dgm:prSet/>
      <dgm:spPr/>
      <dgm:t>
        <a:bodyPr/>
        <a:lstStyle/>
        <a:p>
          <a:endParaRPr lang="en-US"/>
        </a:p>
      </dgm:t>
    </dgm:pt>
    <dgm:pt modelId="{320039E8-1F34-4154-A93A-A54833402F13}">
      <dgm:prSet phldrT="[Text]"/>
      <dgm:spPr/>
      <dgm:t>
        <a:bodyPr/>
        <a:lstStyle/>
        <a:p>
          <a:r>
            <a:rPr lang="en-US" dirty="0" smtClean="0"/>
            <a:t>Utility Based Subscription</a:t>
          </a:r>
          <a:endParaRPr lang="en-US" dirty="0"/>
        </a:p>
      </dgm:t>
    </dgm:pt>
    <dgm:pt modelId="{1AF9ED22-E71A-4918-B61F-53B280246B74}" type="parTrans" cxnId="{BB306D56-5713-45B3-95E4-A362EEB9508B}">
      <dgm:prSet/>
      <dgm:spPr/>
      <dgm:t>
        <a:bodyPr/>
        <a:lstStyle/>
        <a:p>
          <a:endParaRPr lang="en-US"/>
        </a:p>
      </dgm:t>
    </dgm:pt>
    <dgm:pt modelId="{03AA3B9D-95A3-47C6-B4A4-86B846DC71E7}" type="sibTrans" cxnId="{BB306D56-5713-45B3-95E4-A362EEB9508B}">
      <dgm:prSet/>
      <dgm:spPr/>
      <dgm:t>
        <a:bodyPr/>
        <a:lstStyle/>
        <a:p>
          <a:endParaRPr lang="en-US"/>
        </a:p>
      </dgm:t>
    </dgm:pt>
    <dgm:pt modelId="{92D89C6A-387E-4EA7-B6E2-68F6C527D0DF}" type="pres">
      <dgm:prSet presAssocID="{171F78B5-34CD-4A7E-B584-41E053F57ED6}" presName="Name0" presStyleCnt="0">
        <dgm:presLayoutVars>
          <dgm:chMax val="7"/>
          <dgm:chPref val="7"/>
          <dgm:dir/>
        </dgm:presLayoutVars>
      </dgm:prSet>
      <dgm:spPr/>
      <dgm:t>
        <a:bodyPr/>
        <a:lstStyle/>
        <a:p>
          <a:endParaRPr lang="en-US"/>
        </a:p>
      </dgm:t>
    </dgm:pt>
    <dgm:pt modelId="{045FBB59-4B8A-425E-AFBE-1AAFEB19C745}" type="pres">
      <dgm:prSet presAssocID="{171F78B5-34CD-4A7E-B584-41E053F57ED6}" presName="Name1" presStyleCnt="0"/>
      <dgm:spPr/>
    </dgm:pt>
    <dgm:pt modelId="{C0530036-0562-4506-8B8E-BE8CED4786B6}" type="pres">
      <dgm:prSet presAssocID="{171F78B5-34CD-4A7E-B584-41E053F57ED6}" presName="cycle" presStyleCnt="0"/>
      <dgm:spPr/>
    </dgm:pt>
    <dgm:pt modelId="{D60FF075-DC13-4187-9703-5A8DFC3957C5}" type="pres">
      <dgm:prSet presAssocID="{171F78B5-34CD-4A7E-B584-41E053F57ED6}" presName="srcNode" presStyleLbl="node1" presStyleIdx="0" presStyleCnt="6"/>
      <dgm:spPr/>
    </dgm:pt>
    <dgm:pt modelId="{81E4CFC0-2627-4932-934B-E3105D293534}" type="pres">
      <dgm:prSet presAssocID="{171F78B5-34CD-4A7E-B584-41E053F57ED6}" presName="conn" presStyleLbl="parChTrans1D2" presStyleIdx="0" presStyleCnt="1"/>
      <dgm:spPr/>
      <dgm:t>
        <a:bodyPr/>
        <a:lstStyle/>
        <a:p>
          <a:endParaRPr lang="en-US"/>
        </a:p>
      </dgm:t>
    </dgm:pt>
    <dgm:pt modelId="{89CD3F1F-0AF1-471D-8350-36080AF33745}" type="pres">
      <dgm:prSet presAssocID="{171F78B5-34CD-4A7E-B584-41E053F57ED6}" presName="extraNode" presStyleLbl="node1" presStyleIdx="0" presStyleCnt="6"/>
      <dgm:spPr/>
    </dgm:pt>
    <dgm:pt modelId="{D48C3C08-09EF-4A3F-808A-2F024DFFAEA3}" type="pres">
      <dgm:prSet presAssocID="{171F78B5-34CD-4A7E-B584-41E053F57ED6}" presName="dstNode" presStyleLbl="node1" presStyleIdx="0" presStyleCnt="6"/>
      <dgm:spPr/>
    </dgm:pt>
    <dgm:pt modelId="{C9F2FF96-62D5-4601-BCF4-6DB81A7277AF}" type="pres">
      <dgm:prSet presAssocID="{45EC5ACA-1530-41BA-9DE4-7BAFCB1DB6E5}" presName="text_1" presStyleLbl="node1" presStyleIdx="0" presStyleCnt="6" custLinFactNeighborY="-2967">
        <dgm:presLayoutVars>
          <dgm:bulletEnabled val="1"/>
        </dgm:presLayoutVars>
      </dgm:prSet>
      <dgm:spPr/>
      <dgm:t>
        <a:bodyPr/>
        <a:lstStyle/>
        <a:p>
          <a:endParaRPr lang="en-US"/>
        </a:p>
      </dgm:t>
    </dgm:pt>
    <dgm:pt modelId="{54512F77-B383-4DFC-AE56-45A806EF5BF3}" type="pres">
      <dgm:prSet presAssocID="{45EC5ACA-1530-41BA-9DE4-7BAFCB1DB6E5}" presName="accent_1" presStyleCnt="0"/>
      <dgm:spPr/>
    </dgm:pt>
    <dgm:pt modelId="{B7C5EC7D-28F3-425E-8733-9572666E732D}" type="pres">
      <dgm:prSet presAssocID="{45EC5ACA-1530-41BA-9DE4-7BAFCB1DB6E5}" presName="accentRepeatNode" presStyleLbl="solidFgAcc1" presStyleIdx="0" presStyleCnt="6"/>
      <dgm:spPr/>
    </dgm:pt>
    <dgm:pt modelId="{B6E84B4A-FA44-4B38-B4B0-8B7C5C44DFD8}" type="pres">
      <dgm:prSet presAssocID="{43BFD359-5182-4681-9FA6-E0344FEB68E4}" presName="text_2" presStyleLbl="node1" presStyleIdx="1" presStyleCnt="6">
        <dgm:presLayoutVars>
          <dgm:bulletEnabled val="1"/>
        </dgm:presLayoutVars>
      </dgm:prSet>
      <dgm:spPr/>
      <dgm:t>
        <a:bodyPr/>
        <a:lstStyle/>
        <a:p>
          <a:endParaRPr lang="en-US"/>
        </a:p>
      </dgm:t>
    </dgm:pt>
    <dgm:pt modelId="{2B784E71-75D5-44C4-9284-67A1CF5F7369}" type="pres">
      <dgm:prSet presAssocID="{43BFD359-5182-4681-9FA6-E0344FEB68E4}" presName="accent_2" presStyleCnt="0"/>
      <dgm:spPr/>
    </dgm:pt>
    <dgm:pt modelId="{B27D82C9-5F75-437F-BC13-8A77072EE7B7}" type="pres">
      <dgm:prSet presAssocID="{43BFD359-5182-4681-9FA6-E0344FEB68E4}" presName="accentRepeatNode" presStyleLbl="solidFgAcc1" presStyleIdx="1" presStyleCnt="6"/>
      <dgm:spPr/>
    </dgm:pt>
    <dgm:pt modelId="{E02178A6-732D-404A-97BE-6E8696FBC0A5}" type="pres">
      <dgm:prSet presAssocID="{22E2A13F-16E0-4BE7-8CBB-AF804B859C6E}" presName="text_3" presStyleLbl="node1" presStyleIdx="2" presStyleCnt="6">
        <dgm:presLayoutVars>
          <dgm:bulletEnabled val="1"/>
        </dgm:presLayoutVars>
      </dgm:prSet>
      <dgm:spPr/>
      <dgm:t>
        <a:bodyPr/>
        <a:lstStyle/>
        <a:p>
          <a:endParaRPr lang="en-US"/>
        </a:p>
      </dgm:t>
    </dgm:pt>
    <dgm:pt modelId="{0981B6E9-C659-4E16-9E39-6E7B8BC3B1A2}" type="pres">
      <dgm:prSet presAssocID="{22E2A13F-16E0-4BE7-8CBB-AF804B859C6E}" presName="accent_3" presStyleCnt="0"/>
      <dgm:spPr/>
    </dgm:pt>
    <dgm:pt modelId="{26226756-CBD8-4C39-BF9C-D09C363E0DCE}" type="pres">
      <dgm:prSet presAssocID="{22E2A13F-16E0-4BE7-8CBB-AF804B859C6E}" presName="accentRepeatNode" presStyleLbl="solidFgAcc1" presStyleIdx="2" presStyleCnt="6"/>
      <dgm:spPr/>
    </dgm:pt>
    <dgm:pt modelId="{5166A86C-54A1-4F7A-A11F-5185E91FA548}" type="pres">
      <dgm:prSet presAssocID="{1067298F-579F-4C58-BFA5-596FB41B8520}" presName="text_4" presStyleLbl="node1" presStyleIdx="3" presStyleCnt="6">
        <dgm:presLayoutVars>
          <dgm:bulletEnabled val="1"/>
        </dgm:presLayoutVars>
      </dgm:prSet>
      <dgm:spPr/>
      <dgm:t>
        <a:bodyPr/>
        <a:lstStyle/>
        <a:p>
          <a:endParaRPr lang="en-US"/>
        </a:p>
      </dgm:t>
    </dgm:pt>
    <dgm:pt modelId="{6B2AC6E7-A43B-407E-B109-F0FAE68D84BD}" type="pres">
      <dgm:prSet presAssocID="{1067298F-579F-4C58-BFA5-596FB41B8520}" presName="accent_4" presStyleCnt="0"/>
      <dgm:spPr/>
    </dgm:pt>
    <dgm:pt modelId="{72011C72-9CDB-4234-9F13-D09ABCC625DB}" type="pres">
      <dgm:prSet presAssocID="{1067298F-579F-4C58-BFA5-596FB41B8520}" presName="accentRepeatNode" presStyleLbl="solidFgAcc1" presStyleIdx="3" presStyleCnt="6"/>
      <dgm:spPr/>
    </dgm:pt>
    <dgm:pt modelId="{37DBA50A-51C4-481F-9532-EC7E12EEBAE4}" type="pres">
      <dgm:prSet presAssocID="{29EF05B0-4980-4734-814D-CEA29C623E1B}" presName="text_5" presStyleLbl="node1" presStyleIdx="4" presStyleCnt="6">
        <dgm:presLayoutVars>
          <dgm:bulletEnabled val="1"/>
        </dgm:presLayoutVars>
      </dgm:prSet>
      <dgm:spPr/>
      <dgm:t>
        <a:bodyPr/>
        <a:lstStyle/>
        <a:p>
          <a:endParaRPr lang="en-US"/>
        </a:p>
      </dgm:t>
    </dgm:pt>
    <dgm:pt modelId="{0678D11E-D0ED-4C70-9FC8-6062ADFD678E}" type="pres">
      <dgm:prSet presAssocID="{29EF05B0-4980-4734-814D-CEA29C623E1B}" presName="accent_5" presStyleCnt="0"/>
      <dgm:spPr/>
    </dgm:pt>
    <dgm:pt modelId="{E65FDDD9-12ED-4AB9-8B9E-E20E83E549A0}" type="pres">
      <dgm:prSet presAssocID="{29EF05B0-4980-4734-814D-CEA29C623E1B}" presName="accentRepeatNode" presStyleLbl="solidFgAcc1" presStyleIdx="4" presStyleCnt="6"/>
      <dgm:spPr/>
    </dgm:pt>
    <dgm:pt modelId="{1DEAD8A7-67C5-4855-8E96-F8C58A0CAD99}" type="pres">
      <dgm:prSet presAssocID="{320039E8-1F34-4154-A93A-A54833402F13}" presName="text_6" presStyleLbl="node1" presStyleIdx="5" presStyleCnt="6">
        <dgm:presLayoutVars>
          <dgm:bulletEnabled val="1"/>
        </dgm:presLayoutVars>
      </dgm:prSet>
      <dgm:spPr/>
      <dgm:t>
        <a:bodyPr/>
        <a:lstStyle/>
        <a:p>
          <a:endParaRPr lang="en-US"/>
        </a:p>
      </dgm:t>
    </dgm:pt>
    <dgm:pt modelId="{2A142A94-D7B7-44D4-BA04-AB5BD32321EC}" type="pres">
      <dgm:prSet presAssocID="{320039E8-1F34-4154-A93A-A54833402F13}" presName="accent_6" presStyleCnt="0"/>
      <dgm:spPr/>
    </dgm:pt>
    <dgm:pt modelId="{B92E5697-86D8-45D6-98B3-5770A2C71303}" type="pres">
      <dgm:prSet presAssocID="{320039E8-1F34-4154-A93A-A54833402F13}" presName="accentRepeatNode" presStyleLbl="solidFgAcc1" presStyleIdx="5" presStyleCnt="6"/>
      <dgm:spPr/>
    </dgm:pt>
  </dgm:ptLst>
  <dgm:cxnLst>
    <dgm:cxn modelId="{E219E33A-2B9A-4BFD-917C-6A14DF9AEA63}" type="presOf" srcId="{22E2A13F-16E0-4BE7-8CBB-AF804B859C6E}" destId="{E02178A6-732D-404A-97BE-6E8696FBC0A5}" srcOrd="0" destOrd="0" presId="urn:microsoft.com/office/officeart/2008/layout/VerticalCurvedList"/>
    <dgm:cxn modelId="{1E01C5A2-F88C-4EE4-915A-6E00F224406E}" type="presOf" srcId="{45EC5ACA-1530-41BA-9DE4-7BAFCB1DB6E5}" destId="{C9F2FF96-62D5-4601-BCF4-6DB81A7277AF}" srcOrd="0" destOrd="0" presId="urn:microsoft.com/office/officeart/2008/layout/VerticalCurvedList"/>
    <dgm:cxn modelId="{2F60EDD7-AC8A-40BA-A0D5-777F64EEADA9}" srcId="{171F78B5-34CD-4A7E-B584-41E053F57ED6}" destId="{45EC5ACA-1530-41BA-9DE4-7BAFCB1DB6E5}" srcOrd="0" destOrd="0" parTransId="{F04FBA50-4471-4604-8DE4-EAD1400294E0}" sibTransId="{DF868BA0-9F92-4789-A19D-C192E8B288B3}"/>
    <dgm:cxn modelId="{A01241E6-8B0F-4DB5-BEEA-B6BEB3C3CA5C}" type="presOf" srcId="{320039E8-1F34-4154-A93A-A54833402F13}" destId="{1DEAD8A7-67C5-4855-8E96-F8C58A0CAD99}" srcOrd="0" destOrd="0" presId="urn:microsoft.com/office/officeart/2008/layout/VerticalCurvedList"/>
    <dgm:cxn modelId="{8FA18F18-4FA6-4C53-9EFC-1A3A8CF4A94D}" srcId="{171F78B5-34CD-4A7E-B584-41E053F57ED6}" destId="{29EF05B0-4980-4734-814D-CEA29C623E1B}" srcOrd="4" destOrd="0" parTransId="{B3C44A2F-81E7-42BE-9F4C-EEA7A4282086}" sibTransId="{2AE356EE-874D-4B45-B082-869B1AE1AA83}"/>
    <dgm:cxn modelId="{7E0324E5-CD42-469A-A00A-B530E7C23E4C}" srcId="{171F78B5-34CD-4A7E-B584-41E053F57ED6}" destId="{22E2A13F-16E0-4BE7-8CBB-AF804B859C6E}" srcOrd="2" destOrd="0" parTransId="{B52912EB-A132-48C1-AB79-F7FD3EB82D99}" sibTransId="{F2CA4B0E-DB1D-4B3B-9764-023C9312A62D}"/>
    <dgm:cxn modelId="{E6937355-BDDA-4365-8DA7-81E296093AAC}" type="presOf" srcId="{29EF05B0-4980-4734-814D-CEA29C623E1B}" destId="{37DBA50A-51C4-481F-9532-EC7E12EEBAE4}" srcOrd="0" destOrd="0" presId="urn:microsoft.com/office/officeart/2008/layout/VerticalCurvedList"/>
    <dgm:cxn modelId="{BB306D56-5713-45B3-95E4-A362EEB9508B}" srcId="{171F78B5-34CD-4A7E-B584-41E053F57ED6}" destId="{320039E8-1F34-4154-A93A-A54833402F13}" srcOrd="5" destOrd="0" parTransId="{1AF9ED22-E71A-4918-B61F-53B280246B74}" sibTransId="{03AA3B9D-95A3-47C6-B4A4-86B846DC71E7}"/>
    <dgm:cxn modelId="{FC30C68D-F611-43B8-B9BA-A7456D0C1227}" srcId="{171F78B5-34CD-4A7E-B584-41E053F57ED6}" destId="{1067298F-579F-4C58-BFA5-596FB41B8520}" srcOrd="3" destOrd="0" parTransId="{D5ED6878-AED0-47C3-A658-3B67BC43BD1D}" sibTransId="{47258393-EAB2-4388-90D2-CEAFA27FE293}"/>
    <dgm:cxn modelId="{E9DB2DCC-F09A-45CE-B62E-A021148C05F5}" type="presOf" srcId="{171F78B5-34CD-4A7E-B584-41E053F57ED6}" destId="{92D89C6A-387E-4EA7-B6E2-68F6C527D0DF}" srcOrd="0" destOrd="0" presId="urn:microsoft.com/office/officeart/2008/layout/VerticalCurvedList"/>
    <dgm:cxn modelId="{71275D17-976F-47B9-9450-EBCDB5A78FEC}" type="presOf" srcId="{1067298F-579F-4C58-BFA5-596FB41B8520}" destId="{5166A86C-54A1-4F7A-A11F-5185E91FA548}" srcOrd="0" destOrd="0" presId="urn:microsoft.com/office/officeart/2008/layout/VerticalCurvedList"/>
    <dgm:cxn modelId="{67D33478-F392-4AFB-8DF4-E046074D881F}" type="presOf" srcId="{43BFD359-5182-4681-9FA6-E0344FEB68E4}" destId="{B6E84B4A-FA44-4B38-B4B0-8B7C5C44DFD8}" srcOrd="0" destOrd="0" presId="urn:microsoft.com/office/officeart/2008/layout/VerticalCurvedList"/>
    <dgm:cxn modelId="{97AD14D3-597D-4792-9389-9BAA99CFC703}" srcId="{171F78B5-34CD-4A7E-B584-41E053F57ED6}" destId="{43BFD359-5182-4681-9FA6-E0344FEB68E4}" srcOrd="1" destOrd="0" parTransId="{23F97094-ABB2-44AE-B9F7-08F2BD275406}" sibTransId="{46A8B702-CC1C-459A-830D-D3C89EFC99A3}"/>
    <dgm:cxn modelId="{1F919508-B4E8-4E89-9C26-E62E54907428}" type="presOf" srcId="{DF868BA0-9F92-4789-A19D-C192E8B288B3}" destId="{81E4CFC0-2627-4932-934B-E3105D293534}" srcOrd="0" destOrd="0" presId="urn:microsoft.com/office/officeart/2008/layout/VerticalCurvedList"/>
    <dgm:cxn modelId="{38446C25-A4D5-4376-B052-AE9FEE966FB5}" type="presParOf" srcId="{92D89C6A-387E-4EA7-B6E2-68F6C527D0DF}" destId="{045FBB59-4B8A-425E-AFBE-1AAFEB19C745}" srcOrd="0" destOrd="0" presId="urn:microsoft.com/office/officeart/2008/layout/VerticalCurvedList"/>
    <dgm:cxn modelId="{51D3812F-2C43-43C8-B59F-A22E88DB7E39}" type="presParOf" srcId="{045FBB59-4B8A-425E-AFBE-1AAFEB19C745}" destId="{C0530036-0562-4506-8B8E-BE8CED4786B6}" srcOrd="0" destOrd="0" presId="urn:microsoft.com/office/officeart/2008/layout/VerticalCurvedList"/>
    <dgm:cxn modelId="{D58CBF7C-72F2-4758-9B7D-848557784D1C}" type="presParOf" srcId="{C0530036-0562-4506-8B8E-BE8CED4786B6}" destId="{D60FF075-DC13-4187-9703-5A8DFC3957C5}" srcOrd="0" destOrd="0" presId="urn:microsoft.com/office/officeart/2008/layout/VerticalCurvedList"/>
    <dgm:cxn modelId="{B36B20EF-A473-4126-B472-8806FCB58277}" type="presParOf" srcId="{C0530036-0562-4506-8B8E-BE8CED4786B6}" destId="{81E4CFC0-2627-4932-934B-E3105D293534}" srcOrd="1" destOrd="0" presId="urn:microsoft.com/office/officeart/2008/layout/VerticalCurvedList"/>
    <dgm:cxn modelId="{77E8AEC5-EE69-4DC2-8B5B-478EC1E11D15}" type="presParOf" srcId="{C0530036-0562-4506-8B8E-BE8CED4786B6}" destId="{89CD3F1F-0AF1-471D-8350-36080AF33745}" srcOrd="2" destOrd="0" presId="urn:microsoft.com/office/officeart/2008/layout/VerticalCurvedList"/>
    <dgm:cxn modelId="{39B1EDC0-886A-4E71-A6A6-83398951EC3D}" type="presParOf" srcId="{C0530036-0562-4506-8B8E-BE8CED4786B6}" destId="{D48C3C08-09EF-4A3F-808A-2F024DFFAEA3}" srcOrd="3" destOrd="0" presId="urn:microsoft.com/office/officeart/2008/layout/VerticalCurvedList"/>
    <dgm:cxn modelId="{0A2D1FEF-51AA-41D1-A3ED-6319587065D1}" type="presParOf" srcId="{045FBB59-4B8A-425E-AFBE-1AAFEB19C745}" destId="{C9F2FF96-62D5-4601-BCF4-6DB81A7277AF}" srcOrd="1" destOrd="0" presId="urn:microsoft.com/office/officeart/2008/layout/VerticalCurvedList"/>
    <dgm:cxn modelId="{BBF0E2DA-9432-42CC-9E7E-D01BC1901AAF}" type="presParOf" srcId="{045FBB59-4B8A-425E-AFBE-1AAFEB19C745}" destId="{54512F77-B383-4DFC-AE56-45A806EF5BF3}" srcOrd="2" destOrd="0" presId="urn:microsoft.com/office/officeart/2008/layout/VerticalCurvedList"/>
    <dgm:cxn modelId="{9C1622BD-0606-4A1E-AB75-ED41686DDFD0}" type="presParOf" srcId="{54512F77-B383-4DFC-AE56-45A806EF5BF3}" destId="{B7C5EC7D-28F3-425E-8733-9572666E732D}" srcOrd="0" destOrd="0" presId="urn:microsoft.com/office/officeart/2008/layout/VerticalCurvedList"/>
    <dgm:cxn modelId="{0B3440AE-92C6-44A3-B5FB-C92359F8148A}" type="presParOf" srcId="{045FBB59-4B8A-425E-AFBE-1AAFEB19C745}" destId="{B6E84B4A-FA44-4B38-B4B0-8B7C5C44DFD8}" srcOrd="3" destOrd="0" presId="urn:microsoft.com/office/officeart/2008/layout/VerticalCurvedList"/>
    <dgm:cxn modelId="{CBE28EB6-AA4C-4342-B0FE-A12C47934258}" type="presParOf" srcId="{045FBB59-4B8A-425E-AFBE-1AAFEB19C745}" destId="{2B784E71-75D5-44C4-9284-67A1CF5F7369}" srcOrd="4" destOrd="0" presId="urn:microsoft.com/office/officeart/2008/layout/VerticalCurvedList"/>
    <dgm:cxn modelId="{B0C14CD0-E8C3-4BC1-A4E2-C0D7BE631313}" type="presParOf" srcId="{2B784E71-75D5-44C4-9284-67A1CF5F7369}" destId="{B27D82C9-5F75-437F-BC13-8A77072EE7B7}" srcOrd="0" destOrd="0" presId="urn:microsoft.com/office/officeart/2008/layout/VerticalCurvedList"/>
    <dgm:cxn modelId="{F111AD55-50E0-46A8-BD27-C8BA821CA372}" type="presParOf" srcId="{045FBB59-4B8A-425E-AFBE-1AAFEB19C745}" destId="{E02178A6-732D-404A-97BE-6E8696FBC0A5}" srcOrd="5" destOrd="0" presId="urn:microsoft.com/office/officeart/2008/layout/VerticalCurvedList"/>
    <dgm:cxn modelId="{BEEB74C1-BF46-48B1-96E0-FCBF4958598E}" type="presParOf" srcId="{045FBB59-4B8A-425E-AFBE-1AAFEB19C745}" destId="{0981B6E9-C659-4E16-9E39-6E7B8BC3B1A2}" srcOrd="6" destOrd="0" presId="urn:microsoft.com/office/officeart/2008/layout/VerticalCurvedList"/>
    <dgm:cxn modelId="{51DA5010-7931-4C92-9F2E-F1FE60BF8739}" type="presParOf" srcId="{0981B6E9-C659-4E16-9E39-6E7B8BC3B1A2}" destId="{26226756-CBD8-4C39-BF9C-D09C363E0DCE}" srcOrd="0" destOrd="0" presId="urn:microsoft.com/office/officeart/2008/layout/VerticalCurvedList"/>
    <dgm:cxn modelId="{A0AFA775-AC33-4C40-91B1-89F1C24E8BAF}" type="presParOf" srcId="{045FBB59-4B8A-425E-AFBE-1AAFEB19C745}" destId="{5166A86C-54A1-4F7A-A11F-5185E91FA548}" srcOrd="7" destOrd="0" presId="urn:microsoft.com/office/officeart/2008/layout/VerticalCurvedList"/>
    <dgm:cxn modelId="{8B2181E0-A361-4C3A-BF28-1304721A4386}" type="presParOf" srcId="{045FBB59-4B8A-425E-AFBE-1AAFEB19C745}" destId="{6B2AC6E7-A43B-407E-B109-F0FAE68D84BD}" srcOrd="8" destOrd="0" presId="urn:microsoft.com/office/officeart/2008/layout/VerticalCurvedList"/>
    <dgm:cxn modelId="{9A6BBB25-6012-47D9-B0A8-F483F025E094}" type="presParOf" srcId="{6B2AC6E7-A43B-407E-B109-F0FAE68D84BD}" destId="{72011C72-9CDB-4234-9F13-D09ABCC625DB}" srcOrd="0" destOrd="0" presId="urn:microsoft.com/office/officeart/2008/layout/VerticalCurvedList"/>
    <dgm:cxn modelId="{ACF1D35C-52C0-41F9-BC1E-7EEFF3767896}" type="presParOf" srcId="{045FBB59-4B8A-425E-AFBE-1AAFEB19C745}" destId="{37DBA50A-51C4-481F-9532-EC7E12EEBAE4}" srcOrd="9" destOrd="0" presId="urn:microsoft.com/office/officeart/2008/layout/VerticalCurvedList"/>
    <dgm:cxn modelId="{E53B551C-A0CB-4732-8E59-92BABFE99FDA}" type="presParOf" srcId="{045FBB59-4B8A-425E-AFBE-1AAFEB19C745}" destId="{0678D11E-D0ED-4C70-9FC8-6062ADFD678E}" srcOrd="10" destOrd="0" presId="urn:microsoft.com/office/officeart/2008/layout/VerticalCurvedList"/>
    <dgm:cxn modelId="{791E47B8-0901-48FD-84B6-C0392DF06C8C}" type="presParOf" srcId="{0678D11E-D0ED-4C70-9FC8-6062ADFD678E}" destId="{E65FDDD9-12ED-4AB9-8B9E-E20E83E549A0}" srcOrd="0" destOrd="0" presId="urn:microsoft.com/office/officeart/2008/layout/VerticalCurvedList"/>
    <dgm:cxn modelId="{32A8D007-C322-4AE7-B073-86AA681EB8FF}" type="presParOf" srcId="{045FBB59-4B8A-425E-AFBE-1AAFEB19C745}" destId="{1DEAD8A7-67C5-4855-8E96-F8C58A0CAD99}" srcOrd="11" destOrd="0" presId="urn:microsoft.com/office/officeart/2008/layout/VerticalCurvedList"/>
    <dgm:cxn modelId="{4C38886A-675E-4063-B116-2AFB0A271BB5}" type="presParOf" srcId="{045FBB59-4B8A-425E-AFBE-1AAFEB19C745}" destId="{2A142A94-D7B7-44D4-BA04-AB5BD32321EC}" srcOrd="12" destOrd="0" presId="urn:microsoft.com/office/officeart/2008/layout/VerticalCurvedList"/>
    <dgm:cxn modelId="{C5E9C4A9-66F1-4F75-9AB4-F9EEFD799CC5}" type="presParOf" srcId="{2A142A94-D7B7-44D4-BA04-AB5BD32321EC}" destId="{B92E5697-86D8-45D6-98B3-5770A2C7130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Infrastructure as a Service</a:t>
          </a:r>
        </a:p>
        <a:p>
          <a:r>
            <a:rPr lang="en-US" dirty="0" smtClean="0"/>
            <a:t>(</a:t>
          </a:r>
          <a:r>
            <a:rPr lang="en-US" dirty="0" err="1" smtClean="0"/>
            <a:t>IaaS</a:t>
          </a:r>
          <a:r>
            <a:rPr lang="en-US" dirty="0" smtClean="0"/>
            <a:t>)</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E9312818-8B4E-4F70-AFE9-85A0E82B8F5F}">
      <dgm:prSet phldrT="[Text]"/>
      <dgm:spPr>
        <a:solidFill>
          <a:schemeClr val="accent2"/>
        </a:solidFill>
      </dgm:spPr>
      <dgm:t>
        <a:bodyPr/>
        <a:lstStyle/>
        <a:p>
          <a:r>
            <a:rPr lang="en-US" dirty="0" smtClean="0"/>
            <a:t>Platform as a Service   </a:t>
          </a:r>
        </a:p>
        <a:p>
          <a:r>
            <a:rPr lang="en-US" dirty="0" err="1" smtClean="0"/>
            <a:t>PaaS</a:t>
          </a:r>
          <a:endParaRPr lang="en-US" dirty="0"/>
        </a:p>
      </dgm:t>
    </dgm:pt>
    <dgm:pt modelId="{C8DDC85D-7168-412C-BC18-6D2B407B2237}" type="parTrans" cxnId="{A03BF730-3D4C-4932-B469-7542AFE2E67A}">
      <dgm:prSet/>
      <dgm:spPr/>
      <dgm:t>
        <a:bodyPr/>
        <a:lstStyle/>
        <a:p>
          <a:endParaRPr lang="en-US"/>
        </a:p>
      </dgm:t>
    </dgm:pt>
    <dgm:pt modelId="{95DCCEAB-2265-47B7-8B9A-C50D9733F876}" type="sibTrans" cxnId="{A03BF730-3D4C-4932-B469-7542AFE2E67A}">
      <dgm:prSet/>
      <dgm:spPr/>
      <dgm:t>
        <a:bodyPr/>
        <a:lstStyle/>
        <a:p>
          <a:endParaRPr lang="en-US"/>
        </a:p>
      </dgm:t>
    </dgm:pt>
    <dgm:pt modelId="{6B65229E-28E1-4397-9BCC-ABCDED15FF60}">
      <dgm:prSet phldrT="[Text]"/>
      <dgm:spPr>
        <a:solidFill>
          <a:schemeClr val="accent3"/>
        </a:solidFill>
      </dgm:spPr>
      <dgm:t>
        <a:bodyPr/>
        <a:lstStyle/>
        <a:p>
          <a:r>
            <a:rPr lang="en-US" dirty="0" smtClean="0"/>
            <a:t>Software as a Service</a:t>
          </a:r>
        </a:p>
        <a:p>
          <a:r>
            <a:rPr lang="en-US" dirty="0" err="1" smtClean="0"/>
            <a:t>SaaS</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102034">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5705C249-58CE-40ED-81FB-E9F4F4ADA403}" type="pres">
      <dgm:prSet presAssocID="{E9312818-8B4E-4F70-AFE9-85A0E82B8F5F}" presName="text" presStyleLbl="node1" presStyleIdx="1" presStyleCnt="3" custScaleX="126328">
        <dgm:presLayoutVars>
          <dgm:bulletEnabled val="1"/>
        </dgm:presLayoutVars>
      </dgm:prSet>
      <dgm:spPr/>
      <dgm:t>
        <a:bodyPr/>
        <a:lstStyle/>
        <a:p>
          <a:endParaRPr lang="en-US"/>
        </a:p>
      </dgm:t>
    </dgm:pt>
    <dgm:pt modelId="{0D7A54B8-C919-4F28-A300-1D5778CD1822}" type="pres">
      <dgm:prSet presAssocID="{95DCCEAB-2265-47B7-8B9A-C50D9733F876}" presName="space" presStyleCnt="0"/>
      <dgm:spPr/>
    </dgm:pt>
    <dgm:pt modelId="{841ED75F-1FE1-4EBF-AC9D-50E8BF34EF5D}" type="pres">
      <dgm:prSet presAssocID="{6B65229E-28E1-4397-9BCC-ABCDED15FF60}" presName="text" presStyleLbl="node1" presStyleIdx="2" presStyleCnt="3" custScaleX="124354">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2" destOrd="0" parTransId="{0B14FB11-D4AD-4494-8970-627F09AC5177}" sibTransId="{7B1B44AB-81DF-41AC-B2B1-7288427794C5}"/>
    <dgm:cxn modelId="{E7F68F80-E9FE-465F-BF03-EA979D99ED67}" type="presOf" srcId="{E9312818-8B4E-4F70-AFE9-85A0E82B8F5F}" destId="{5705C249-58CE-40ED-81FB-E9F4F4ADA403}" srcOrd="0" destOrd="0" presId="urn:diagrams.loki3.com/VaryingWidthList+Icon"/>
    <dgm:cxn modelId="{060675CF-5398-4D23-A9D7-4FCC3704F978}" type="presOf" srcId="{1436C423-C1A2-4F05-9084-CD3456E5C251}" destId="{4F789BEF-F5D7-46B8-A28F-F6EBBAE515C5}" srcOrd="0" destOrd="0" presId="urn:diagrams.loki3.com/VaryingWidthList+Icon"/>
    <dgm:cxn modelId="{A03BF730-3D4C-4932-B469-7542AFE2E67A}" srcId="{1436C423-C1A2-4F05-9084-CD3456E5C251}" destId="{E9312818-8B4E-4F70-AFE9-85A0E82B8F5F}" srcOrd="1" destOrd="0" parTransId="{C8DDC85D-7168-412C-BC18-6D2B407B2237}" sibTransId="{95DCCEAB-2265-47B7-8B9A-C50D9733F876}"/>
    <dgm:cxn modelId="{F0383556-ADFB-45AF-8C4B-6F5BE4D09FB6}" type="presOf" srcId="{6B65229E-28E1-4397-9BCC-ABCDED15FF60}" destId="{841ED75F-1FE1-4EBF-AC9D-50E8BF34EF5D}" srcOrd="0" destOrd="0" presId="urn:diagrams.loki3.com/VaryingWidthList+Icon"/>
    <dgm:cxn modelId="{BD3D1649-B48A-4D6E-8DA8-B6DFC7FDE6FA}" type="presOf" srcId="{912031C3-7F41-4266-B673-E64E825DD747}" destId="{9CB780D2-E860-42C6-BEE8-5A261AE1173D}"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AC83CE58-3BCB-4C6B-9B8A-BA4ACB1698DB}" type="presParOf" srcId="{4F789BEF-F5D7-46B8-A28F-F6EBBAE515C5}" destId="{9CB780D2-E860-42C6-BEE8-5A261AE1173D}" srcOrd="0" destOrd="0" presId="urn:diagrams.loki3.com/VaryingWidthList+Icon"/>
    <dgm:cxn modelId="{70716BE7-F6A4-47C8-8069-2784BC466EE3}" type="presParOf" srcId="{4F789BEF-F5D7-46B8-A28F-F6EBBAE515C5}" destId="{FF2F9E8D-6B5B-45E0-ADF9-CDA44522C629}" srcOrd="1" destOrd="0" presId="urn:diagrams.loki3.com/VaryingWidthList+Icon"/>
    <dgm:cxn modelId="{3B318B23-3B45-4607-8062-AA336B92843E}" type="presParOf" srcId="{4F789BEF-F5D7-46B8-A28F-F6EBBAE515C5}" destId="{5705C249-58CE-40ED-81FB-E9F4F4ADA403}" srcOrd="2" destOrd="0" presId="urn:diagrams.loki3.com/VaryingWidthList+Icon"/>
    <dgm:cxn modelId="{5AB05C2E-3C18-40E2-A393-8F082C412CC7}" type="presParOf" srcId="{4F789BEF-F5D7-46B8-A28F-F6EBBAE515C5}" destId="{0D7A54B8-C919-4F28-A300-1D5778CD1822}" srcOrd="3" destOrd="0" presId="urn:diagrams.loki3.com/VaryingWidthList+Icon"/>
    <dgm:cxn modelId="{745D19AF-32C6-4130-B7A2-5ABB5DEFF4F5}" type="presParOf" srcId="{4F789BEF-F5D7-46B8-A28F-F6EBBAE515C5}" destId="{841ED75F-1FE1-4EBF-AC9D-50E8BF34EF5D}" srcOrd="4" destOrd="0" presId="urn:diagrams.loki3.com/VaryingWidthLis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36C423-C1A2-4F05-9084-CD3456E5C251}" type="doc">
      <dgm:prSet loTypeId="urn:diagrams.loki3.com/VaryingWidthList+Icon" loCatId="list" qsTypeId="urn:microsoft.com/office/officeart/2005/8/quickstyle/simple1" qsCatId="simple" csTypeId="urn:microsoft.com/office/officeart/2005/8/colors/accent1_2" csCatId="accent1" phldr="1"/>
      <dgm:spPr/>
    </dgm:pt>
    <dgm:pt modelId="{912031C3-7F41-4266-B673-E64E825DD747}">
      <dgm:prSet phldrT="[Text]"/>
      <dgm:spPr>
        <a:solidFill>
          <a:schemeClr val="tx2"/>
        </a:solidFill>
      </dgm:spPr>
      <dgm:t>
        <a:bodyPr/>
        <a:lstStyle/>
        <a:p>
          <a:r>
            <a:rPr lang="en-US" dirty="0" smtClean="0"/>
            <a:t>Private Cloud</a:t>
          </a:r>
          <a:endParaRPr lang="en-US" dirty="0"/>
        </a:p>
      </dgm:t>
    </dgm:pt>
    <dgm:pt modelId="{525BE1FB-11A1-42C8-AEC9-C4EFC8D04E3B}" type="parTrans" cxnId="{50F5FD1B-4D17-429C-B9BC-88587B5929C6}">
      <dgm:prSet/>
      <dgm:spPr/>
      <dgm:t>
        <a:bodyPr/>
        <a:lstStyle/>
        <a:p>
          <a:endParaRPr lang="en-US"/>
        </a:p>
      </dgm:t>
    </dgm:pt>
    <dgm:pt modelId="{9A06D308-B5E9-41BA-977C-F4D7B3FB49D3}" type="sibTrans" cxnId="{50F5FD1B-4D17-429C-B9BC-88587B5929C6}">
      <dgm:prSet/>
      <dgm:spPr/>
      <dgm:t>
        <a:bodyPr/>
        <a:lstStyle/>
        <a:p>
          <a:endParaRPr lang="en-US"/>
        </a:p>
      </dgm:t>
    </dgm:pt>
    <dgm:pt modelId="{6B65229E-28E1-4397-9BCC-ABCDED15FF60}">
      <dgm:prSet phldrT="[Text]"/>
      <dgm:spPr>
        <a:solidFill>
          <a:schemeClr val="accent3"/>
        </a:solidFill>
      </dgm:spPr>
      <dgm:t>
        <a:bodyPr/>
        <a:lstStyle/>
        <a:p>
          <a:r>
            <a:rPr lang="en-US" dirty="0" smtClean="0"/>
            <a:t>Public Cloud</a:t>
          </a:r>
          <a:endParaRPr lang="en-US" dirty="0"/>
        </a:p>
      </dgm:t>
    </dgm:pt>
    <dgm:pt modelId="{0B14FB11-D4AD-4494-8970-627F09AC5177}" type="parTrans" cxnId="{797C5D50-5805-4740-9F08-76CC01047BDE}">
      <dgm:prSet/>
      <dgm:spPr/>
      <dgm:t>
        <a:bodyPr/>
        <a:lstStyle/>
        <a:p>
          <a:endParaRPr lang="en-US"/>
        </a:p>
      </dgm:t>
    </dgm:pt>
    <dgm:pt modelId="{7B1B44AB-81DF-41AC-B2B1-7288427794C5}" type="sibTrans" cxnId="{797C5D50-5805-4740-9F08-76CC01047BDE}">
      <dgm:prSet/>
      <dgm:spPr/>
      <dgm:t>
        <a:bodyPr/>
        <a:lstStyle/>
        <a:p>
          <a:endParaRPr lang="en-US"/>
        </a:p>
      </dgm:t>
    </dgm:pt>
    <dgm:pt modelId="{2CDE46BA-47FF-4709-9FCB-B9A22B98AA85}">
      <dgm:prSet phldrT="[Text]"/>
      <dgm:spPr>
        <a:solidFill>
          <a:schemeClr val="accent6"/>
        </a:solidFill>
      </dgm:spPr>
      <dgm:t>
        <a:bodyPr/>
        <a:lstStyle/>
        <a:p>
          <a:r>
            <a:rPr lang="en-US" dirty="0" smtClean="0"/>
            <a:t>Hybrid Cloud</a:t>
          </a:r>
          <a:endParaRPr lang="en-US" dirty="0"/>
        </a:p>
      </dgm:t>
    </dgm:pt>
    <dgm:pt modelId="{8CE452BA-F2A0-4154-8DD5-B035C80B9EB8}" type="parTrans" cxnId="{16F91901-8513-42A5-8954-DD5F7811E094}">
      <dgm:prSet/>
      <dgm:spPr/>
      <dgm:t>
        <a:bodyPr/>
        <a:lstStyle/>
        <a:p>
          <a:endParaRPr lang="en-US"/>
        </a:p>
      </dgm:t>
    </dgm:pt>
    <dgm:pt modelId="{D2B0233D-19AC-42FE-9BAB-AED8CE7BCDDB}" type="sibTrans" cxnId="{16F91901-8513-42A5-8954-DD5F7811E094}">
      <dgm:prSet/>
      <dgm:spPr/>
      <dgm:t>
        <a:bodyPr/>
        <a:lstStyle/>
        <a:p>
          <a:endParaRPr lang="en-US"/>
        </a:p>
      </dgm:t>
    </dgm:pt>
    <dgm:pt modelId="{4F789BEF-F5D7-46B8-A28F-F6EBBAE515C5}" type="pres">
      <dgm:prSet presAssocID="{1436C423-C1A2-4F05-9084-CD3456E5C251}" presName="Name0" presStyleCnt="0">
        <dgm:presLayoutVars>
          <dgm:resizeHandles/>
        </dgm:presLayoutVars>
      </dgm:prSet>
      <dgm:spPr/>
    </dgm:pt>
    <dgm:pt modelId="{9CB780D2-E860-42C6-BEE8-5A261AE1173D}" type="pres">
      <dgm:prSet presAssocID="{912031C3-7F41-4266-B673-E64E825DD747}" presName="text" presStyleLbl="node1" presStyleIdx="0" presStyleCnt="3" custScaleX="212656">
        <dgm:presLayoutVars>
          <dgm:bulletEnabled val="1"/>
        </dgm:presLayoutVars>
      </dgm:prSet>
      <dgm:spPr/>
      <dgm:t>
        <a:bodyPr/>
        <a:lstStyle/>
        <a:p>
          <a:endParaRPr lang="en-US"/>
        </a:p>
      </dgm:t>
    </dgm:pt>
    <dgm:pt modelId="{FF2F9E8D-6B5B-45E0-ADF9-CDA44522C629}" type="pres">
      <dgm:prSet presAssocID="{9A06D308-B5E9-41BA-977C-F4D7B3FB49D3}" presName="space" presStyleCnt="0"/>
      <dgm:spPr/>
    </dgm:pt>
    <dgm:pt modelId="{841ED75F-1FE1-4EBF-AC9D-50E8BF34EF5D}" type="pres">
      <dgm:prSet presAssocID="{6B65229E-28E1-4397-9BCC-ABCDED15FF60}" presName="text" presStyleLbl="node1" presStyleIdx="1" presStyleCnt="3" custScaleX="153206">
        <dgm:presLayoutVars>
          <dgm:bulletEnabled val="1"/>
        </dgm:presLayoutVars>
      </dgm:prSet>
      <dgm:spPr/>
      <dgm:t>
        <a:bodyPr/>
        <a:lstStyle/>
        <a:p>
          <a:endParaRPr lang="en-US"/>
        </a:p>
      </dgm:t>
    </dgm:pt>
    <dgm:pt modelId="{CD143AEC-9A13-4752-800B-8981EE37492A}" type="pres">
      <dgm:prSet presAssocID="{7B1B44AB-81DF-41AC-B2B1-7288427794C5}" presName="space" presStyleCnt="0"/>
      <dgm:spPr/>
    </dgm:pt>
    <dgm:pt modelId="{4E263E7B-27FD-40D7-8DC3-2188DAEADC08}" type="pres">
      <dgm:prSet presAssocID="{2CDE46BA-47FF-4709-9FCB-B9A22B98AA85}" presName="text" presStyleLbl="node1" presStyleIdx="2" presStyleCnt="3" custScaleX="147033">
        <dgm:presLayoutVars>
          <dgm:bulletEnabled val="1"/>
        </dgm:presLayoutVars>
      </dgm:prSet>
      <dgm:spPr/>
      <dgm:t>
        <a:bodyPr/>
        <a:lstStyle/>
        <a:p>
          <a:endParaRPr lang="en-US"/>
        </a:p>
      </dgm:t>
    </dgm:pt>
  </dgm:ptLst>
  <dgm:cxnLst>
    <dgm:cxn modelId="{797C5D50-5805-4740-9F08-76CC01047BDE}" srcId="{1436C423-C1A2-4F05-9084-CD3456E5C251}" destId="{6B65229E-28E1-4397-9BCC-ABCDED15FF60}" srcOrd="1" destOrd="0" parTransId="{0B14FB11-D4AD-4494-8970-627F09AC5177}" sibTransId="{7B1B44AB-81DF-41AC-B2B1-7288427794C5}"/>
    <dgm:cxn modelId="{16F91901-8513-42A5-8954-DD5F7811E094}" srcId="{1436C423-C1A2-4F05-9084-CD3456E5C251}" destId="{2CDE46BA-47FF-4709-9FCB-B9A22B98AA85}" srcOrd="2" destOrd="0" parTransId="{8CE452BA-F2A0-4154-8DD5-B035C80B9EB8}" sibTransId="{D2B0233D-19AC-42FE-9BAB-AED8CE7BCDDB}"/>
    <dgm:cxn modelId="{85A6131E-F216-4AC9-9466-C5F6565EF085}" type="presOf" srcId="{6B65229E-28E1-4397-9BCC-ABCDED15FF60}" destId="{841ED75F-1FE1-4EBF-AC9D-50E8BF34EF5D}" srcOrd="0" destOrd="0" presId="urn:diagrams.loki3.com/VaryingWidthList+Icon"/>
    <dgm:cxn modelId="{3CE00094-0D32-474C-964E-0F817BD45364}" type="presOf" srcId="{1436C423-C1A2-4F05-9084-CD3456E5C251}" destId="{4F789BEF-F5D7-46B8-A28F-F6EBBAE515C5}" srcOrd="0" destOrd="0" presId="urn:diagrams.loki3.com/VaryingWidthList+Icon"/>
    <dgm:cxn modelId="{50F5FD1B-4D17-429C-B9BC-88587B5929C6}" srcId="{1436C423-C1A2-4F05-9084-CD3456E5C251}" destId="{912031C3-7F41-4266-B673-E64E825DD747}" srcOrd="0" destOrd="0" parTransId="{525BE1FB-11A1-42C8-AEC9-C4EFC8D04E3B}" sibTransId="{9A06D308-B5E9-41BA-977C-F4D7B3FB49D3}"/>
    <dgm:cxn modelId="{494A2622-64CA-44E8-A2FC-7AADD219E873}" type="presOf" srcId="{2CDE46BA-47FF-4709-9FCB-B9A22B98AA85}" destId="{4E263E7B-27FD-40D7-8DC3-2188DAEADC08}" srcOrd="0" destOrd="0" presId="urn:diagrams.loki3.com/VaryingWidthList+Icon"/>
    <dgm:cxn modelId="{FBE4451F-77CD-448C-A30B-22A482661CC9}" type="presOf" srcId="{912031C3-7F41-4266-B673-E64E825DD747}" destId="{9CB780D2-E860-42C6-BEE8-5A261AE1173D}" srcOrd="0" destOrd="0" presId="urn:diagrams.loki3.com/VaryingWidthList+Icon"/>
    <dgm:cxn modelId="{C1989F75-65CF-4FD9-AA69-8DF69BA940E6}" type="presParOf" srcId="{4F789BEF-F5D7-46B8-A28F-F6EBBAE515C5}" destId="{9CB780D2-E860-42C6-BEE8-5A261AE1173D}" srcOrd="0" destOrd="0" presId="urn:diagrams.loki3.com/VaryingWidthList+Icon"/>
    <dgm:cxn modelId="{4C0B83BC-C70B-46AE-AC39-5C6E5B74D178}" type="presParOf" srcId="{4F789BEF-F5D7-46B8-A28F-F6EBBAE515C5}" destId="{FF2F9E8D-6B5B-45E0-ADF9-CDA44522C629}" srcOrd="1" destOrd="0" presId="urn:diagrams.loki3.com/VaryingWidthList+Icon"/>
    <dgm:cxn modelId="{B7E75222-F268-4C22-AC7A-FFC621E6B7AE}" type="presParOf" srcId="{4F789BEF-F5D7-46B8-A28F-F6EBBAE515C5}" destId="{841ED75F-1FE1-4EBF-AC9D-50E8BF34EF5D}" srcOrd="2" destOrd="0" presId="urn:diagrams.loki3.com/VaryingWidthList+Icon"/>
    <dgm:cxn modelId="{3C0D2D0C-3996-4186-B5F4-87B985A8316E}" type="presParOf" srcId="{4F789BEF-F5D7-46B8-A28F-F6EBBAE515C5}" destId="{CD143AEC-9A13-4752-800B-8981EE37492A}" srcOrd="3" destOrd="0" presId="urn:diagrams.loki3.com/VaryingWidthList+Icon"/>
    <dgm:cxn modelId="{E7921711-DB43-41AA-B20C-D73E0BF77808}" type="presParOf" srcId="{4F789BEF-F5D7-46B8-A28F-F6EBBAE515C5}" destId="{4E263E7B-27FD-40D7-8DC3-2188DAEADC08}" srcOrd="4" destOrd="0" presId="urn:diagrams.loki3.com/VaryingWidthList+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FF72FA0A-2AD1-4E9E-9399-1AF5D65E4B8A}" type="datetimeFigureOut">
              <a:rPr lang="en-US" smtClean="0"/>
              <a:t>7/9/2015</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2214C02C-11C7-4FB3-AE88-745A659E68F2}" type="slidenum">
              <a:rPr lang="en-US" smtClean="0"/>
              <a:t>‹#›</a:t>
            </a:fld>
            <a:endParaRPr lang="en-US"/>
          </a:p>
        </p:txBody>
      </p:sp>
    </p:spTree>
    <p:extLst>
      <p:ext uri="{BB962C8B-B14F-4D97-AF65-F5344CB8AC3E}">
        <p14:creationId xmlns:p14="http://schemas.microsoft.com/office/powerpoint/2010/main" val="143225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microsoft.com/downloads/details.aspx?familyid=56ad557c-03e6-4369-9c1d-e81b33d8026b&amp;displaylang=en"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8.hp.com/us/en/solutions/solutions-detail.html?compURI=tcm:245-300983&amp;pageTitle=cloud-computing&amp;contentView=business" TargetMode="External"/><Relationship Id="rId13" Type="http://schemas.openxmlformats.org/officeDocument/2006/relationships/hyperlink" Target="http://www.office365.com/" TargetMode="External"/><Relationship Id="rId3" Type="http://schemas.openxmlformats.org/officeDocument/2006/relationships/hyperlink" Target="http://www.microsoft.com/windowsazure/" TargetMode="External"/><Relationship Id="rId7" Type="http://schemas.openxmlformats.org/officeDocument/2006/relationships/hyperlink" Target="http://www.ibm.com/cloud-computing/us/en/" TargetMode="External"/><Relationship Id="rId12" Type="http://schemas.openxmlformats.org/officeDocument/2006/relationships/hyperlink" Target="http://www.forc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gmail.com/" TargetMode="External"/><Relationship Id="rId11" Type="http://schemas.openxmlformats.org/officeDocument/2006/relationships/hyperlink" Target="http://www.vmware.com/products/vcloud/overview.html" TargetMode="External"/><Relationship Id="rId5" Type="http://schemas.openxmlformats.org/officeDocument/2006/relationships/hyperlink" Target="http://code.google.com/appengine/" TargetMode="External"/><Relationship Id="rId10" Type="http://schemas.openxmlformats.org/officeDocument/2006/relationships/hyperlink" Target="http://www.rackspace.com/" TargetMode="External"/><Relationship Id="rId4" Type="http://schemas.openxmlformats.org/officeDocument/2006/relationships/hyperlink" Target="http://aws.amazon.com/" TargetMode="External"/><Relationship Id="rId9" Type="http://schemas.openxmlformats.org/officeDocument/2006/relationships/hyperlink" Target="http://www.microsoft.com/en-us/server-cloud/private-cloud/" TargetMode="External"/><Relationship Id="rId14" Type="http://schemas.openxmlformats.org/officeDocument/2006/relationships/hyperlink" Target="https://docs.googl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0010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11</a:t>
            </a:fld>
            <a:endParaRPr lang="en-US"/>
          </a:p>
        </p:txBody>
      </p:sp>
    </p:spTree>
    <p:extLst>
      <p:ext uri="{BB962C8B-B14F-4D97-AF65-F5344CB8AC3E}">
        <p14:creationId xmlns:p14="http://schemas.microsoft.com/office/powerpoint/2010/main" val="118246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12</a:t>
            </a:fld>
            <a:endParaRPr lang="en-US"/>
          </a:p>
        </p:txBody>
      </p:sp>
    </p:spTree>
    <p:extLst>
      <p:ext uri="{BB962C8B-B14F-4D97-AF65-F5344CB8AC3E}">
        <p14:creationId xmlns:p14="http://schemas.microsoft.com/office/powerpoint/2010/main" val="372784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13</a:t>
            </a:fld>
            <a:endParaRPr lang="en-US"/>
          </a:p>
        </p:txBody>
      </p:sp>
    </p:spTree>
    <p:extLst>
      <p:ext uri="{BB962C8B-B14F-4D97-AF65-F5344CB8AC3E}">
        <p14:creationId xmlns:p14="http://schemas.microsoft.com/office/powerpoint/2010/main" val="1364320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14</a:t>
            </a:fld>
            <a:endParaRPr lang="en-US"/>
          </a:p>
        </p:txBody>
      </p:sp>
    </p:spTree>
    <p:extLst>
      <p:ext uri="{BB962C8B-B14F-4D97-AF65-F5344CB8AC3E}">
        <p14:creationId xmlns:p14="http://schemas.microsoft.com/office/powerpoint/2010/main" val="375433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15</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16</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17</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19</a:t>
            </a:fld>
            <a:endParaRPr lang="en-US"/>
          </a:p>
        </p:txBody>
      </p:sp>
    </p:spTree>
    <p:extLst>
      <p:ext uri="{BB962C8B-B14F-4D97-AF65-F5344CB8AC3E}">
        <p14:creationId xmlns:p14="http://schemas.microsoft.com/office/powerpoint/2010/main" val="2460681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20</a:t>
            </a:fld>
            <a:endParaRPr lang="en-US"/>
          </a:p>
        </p:txBody>
      </p:sp>
    </p:spTree>
    <p:extLst>
      <p:ext uri="{BB962C8B-B14F-4D97-AF65-F5344CB8AC3E}">
        <p14:creationId xmlns:p14="http://schemas.microsoft.com/office/powerpoint/2010/main" val="162996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3</a:t>
            </a:fld>
            <a:endParaRPr lang="en-US"/>
          </a:p>
        </p:txBody>
      </p:sp>
    </p:spTree>
    <p:extLst>
      <p:ext uri="{BB962C8B-B14F-4D97-AF65-F5344CB8AC3E}">
        <p14:creationId xmlns:p14="http://schemas.microsoft.com/office/powerpoint/2010/main" val="2668129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2945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23</a:t>
            </a:fld>
            <a:endParaRPr lang="en-US"/>
          </a:p>
        </p:txBody>
      </p:sp>
    </p:spTree>
    <p:extLst>
      <p:ext uri="{BB962C8B-B14F-4D97-AF65-F5344CB8AC3E}">
        <p14:creationId xmlns:p14="http://schemas.microsoft.com/office/powerpoint/2010/main" val="1866703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24</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25</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26</a:t>
            </a:fld>
            <a:endParaRPr lang="en-US"/>
          </a:p>
        </p:txBody>
      </p:sp>
    </p:spTree>
    <p:extLst>
      <p:ext uri="{BB962C8B-B14F-4D97-AF65-F5344CB8AC3E}">
        <p14:creationId xmlns:p14="http://schemas.microsoft.com/office/powerpoint/2010/main" val="246068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65">
              <a:defRPr/>
            </a:pPr>
            <a:r>
              <a:rPr lang="en-US" dirty="0">
                <a:solidFill>
                  <a:schemeClr val="bg1"/>
                </a:solidFill>
              </a:rPr>
              <a:t>This slide shows how the various options compare, then explicitly illustrates where the Windows Azure platform fits in. It’s meant to make clear in the audience’s mind the exact place in this broad area that we’re about to dig into more deeply.</a:t>
            </a:r>
          </a:p>
          <a:p>
            <a:endParaRPr lang="en-US" dirty="0">
              <a:solidFill>
                <a:schemeClr val="bg1"/>
              </a:solidFill>
            </a:endParaRPr>
          </a:p>
          <a:p>
            <a:r>
              <a:rPr lang="en-US" dirty="0">
                <a:solidFill>
                  <a:schemeClr val="bg1"/>
                </a:solidFill>
              </a:rPr>
              <a:t>Before we can understand the Microsoft cloud computing strategy, we must understand how the industry sees the landscape.</a:t>
            </a:r>
          </a:p>
          <a:p>
            <a:endParaRPr lang="en-US" dirty="0">
              <a:solidFill>
                <a:schemeClr val="bg1"/>
              </a:solidFill>
              <a:latin typeface="Segoe UI" pitchFamily="34" charset="0"/>
            </a:endParaRPr>
          </a:p>
          <a:p>
            <a:r>
              <a:rPr lang="en-US" dirty="0">
                <a:solidFill>
                  <a:schemeClr val="bg1"/>
                </a:solidFill>
                <a:latin typeface="Segoe UI" pitchFamily="34" charset="0"/>
              </a:rPr>
              <a:t>Traditionally all information technology was managed by customers on their own premises. This model provides the customer with a high degree of control, but at a high cost of capital expenditure and maintenance.</a:t>
            </a:r>
          </a:p>
          <a:p>
            <a:endParaRPr lang="en-US" dirty="0">
              <a:solidFill>
                <a:schemeClr val="bg1"/>
              </a:solidFill>
              <a:latin typeface="Segoe UI" pitchFamily="34" charset="0"/>
            </a:endParaRPr>
          </a:p>
          <a:p>
            <a:r>
              <a:rPr lang="en-US" dirty="0">
                <a:solidFill>
                  <a:schemeClr val="bg1"/>
                </a:solidFill>
                <a:latin typeface="Segoe UI" pitchFamily="34" charset="0"/>
              </a:rPr>
              <a:t>Another model is known as “infrastructure as a service ,” or </a:t>
            </a:r>
            <a:r>
              <a:rPr lang="en-US" dirty="0" err="1">
                <a:solidFill>
                  <a:schemeClr val="bg1"/>
                </a:solidFill>
                <a:latin typeface="Segoe UI" pitchFamily="34" charset="0"/>
              </a:rPr>
              <a:t>IaaS</a:t>
            </a:r>
            <a:r>
              <a:rPr lang="en-US" dirty="0">
                <a:solidFill>
                  <a:schemeClr val="bg1"/>
                </a:solidFill>
                <a:latin typeface="Segoe UI" pitchFamily="34" charset="0"/>
              </a:rPr>
              <a:t>,</a:t>
            </a:r>
            <a:r>
              <a:rPr lang="en-US" dirty="0">
                <a:solidFill>
                  <a:schemeClr val="bg1"/>
                </a:solidFill>
              </a:rPr>
              <a:t> a</a:t>
            </a:r>
            <a:r>
              <a:rPr lang="en-US" dirty="0">
                <a:solidFill>
                  <a:schemeClr val="bg1"/>
                </a:solidFill>
                <a:latin typeface="Segoe UI" pitchFamily="34" charset="0"/>
              </a:rPr>
              <a:t>nd is defined by hardware, either physical or virtual. In this model, a provider uses services in the cloud to offer the end user hardware for computing or storage needs. The end user maintains control of the operating system and applications on the hardware.</a:t>
            </a:r>
            <a:endParaRPr lang="en-US" dirty="0">
              <a:solidFill>
                <a:schemeClr val="bg1"/>
              </a:solidFill>
            </a:endParaRP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second model is “platform as a service,” or </a:t>
            </a:r>
            <a:r>
              <a:rPr lang="en-US" dirty="0" err="1">
                <a:solidFill>
                  <a:schemeClr val="bg1"/>
                </a:solidFill>
                <a:latin typeface="Segoe UI" pitchFamily="34" charset="0"/>
              </a:rPr>
              <a:t>PaaS</a:t>
            </a:r>
            <a:r>
              <a:rPr lang="en-US" dirty="0">
                <a:solidFill>
                  <a:schemeClr val="bg1"/>
                </a:solidFill>
                <a:latin typeface="Segoe UI" pitchFamily="34" charset="0"/>
              </a:rPr>
              <a:t>, and is used to facilitate the development, testing, deployment, and ongoing maintenance of applications. In this model, the provider maintains and administers the underlying infrastructure for the end user.</a:t>
            </a:r>
          </a:p>
          <a:p>
            <a:endParaRPr lang="en-US" dirty="0">
              <a:solidFill>
                <a:schemeClr val="bg1"/>
              </a:solidFill>
            </a:endParaRPr>
          </a:p>
          <a:p>
            <a:pPr defTabSz="931736">
              <a:lnSpc>
                <a:spcPct val="90000"/>
              </a:lnSpc>
              <a:spcAft>
                <a:spcPts val="339"/>
              </a:spcAft>
              <a:defRPr/>
            </a:pPr>
            <a:r>
              <a:rPr lang="en-US" dirty="0">
                <a:solidFill>
                  <a:schemeClr val="bg1"/>
                </a:solidFill>
                <a:latin typeface="Segoe UI" pitchFamily="34" charset="0"/>
              </a:rPr>
              <a:t>The third model is “software as a service,” or </a:t>
            </a:r>
            <a:r>
              <a:rPr lang="en-US" dirty="0" err="1">
                <a:solidFill>
                  <a:schemeClr val="bg1"/>
                </a:solidFill>
                <a:latin typeface="Segoe UI" pitchFamily="34" charset="0"/>
              </a:rPr>
              <a:t>SaaS</a:t>
            </a:r>
            <a:r>
              <a:rPr lang="en-US" dirty="0">
                <a:solidFill>
                  <a:schemeClr val="bg1"/>
                </a:solidFill>
                <a:latin typeface="Segoe UI" pitchFamily="34" charset="0"/>
              </a:rPr>
              <a:t>. </a:t>
            </a:r>
            <a:r>
              <a:rPr lang="en-US" dirty="0" err="1">
                <a:solidFill>
                  <a:schemeClr val="bg1"/>
                </a:solidFill>
                <a:latin typeface="Segoe UI" pitchFamily="34" charset="0"/>
              </a:rPr>
              <a:t>SaaS</a:t>
            </a:r>
            <a:r>
              <a:rPr lang="en-US" dirty="0">
                <a:solidFill>
                  <a:schemeClr val="bg1"/>
                </a:solidFill>
                <a:latin typeface="Segoe UI" pitchFamily="34" charset="0"/>
              </a:rPr>
              <a:t> supplies finished services and applications over the Internet to customers who pay on a per-use basis. This is the most common form of cloud computing delivered today. </a:t>
            </a:r>
            <a:endParaRPr lang="en-US" dirty="0">
              <a:solidFill>
                <a:schemeClr val="bg1"/>
              </a:solidFill>
            </a:endParaRPr>
          </a:p>
          <a:p>
            <a:endParaRPr lang="en-US" dirty="0">
              <a:solidFill>
                <a:schemeClr val="bg1"/>
              </a:solidFill>
            </a:endParaRPr>
          </a:p>
          <a:p>
            <a:pPr>
              <a:defRPr/>
            </a:pPr>
            <a:r>
              <a:rPr lang="en-US" dirty="0">
                <a:solidFill>
                  <a:schemeClr val="bg1"/>
                </a:solidFill>
              </a:rPr>
              <a:t>Windows Azure Platform is a </a:t>
            </a:r>
            <a:r>
              <a:rPr lang="en-US" dirty="0" err="1">
                <a:solidFill>
                  <a:schemeClr val="bg1"/>
                </a:solidFill>
              </a:rPr>
              <a:t>Paas</a:t>
            </a:r>
            <a:r>
              <a:rPr lang="en-US" dirty="0">
                <a:solidFill>
                  <a:schemeClr val="bg1"/>
                </a:solidFill>
              </a:rPr>
              <a:t>. Think of Windows Azure and the Platform as the operating system of the cloud.  You have Windows Client which is your client PC Operating System, Windows Server which is your Operating system for your data centers and Windows Azure is your operating system for the cloud. With Windows Azure Platform, however, Microsoft manages and maintains the platform, freeing up your IT resources to focus on business objectives. Also, because Windows Azure Platform provides dynamic capacity that can scale up or down to meet your changing needs, you achieve better resources utilization and lower costs.</a:t>
            </a:r>
            <a:endParaRPr lang="en-US" dirty="0">
              <a:solidFill>
                <a:schemeClr val="bg1"/>
              </a:solidFill>
              <a:latin typeface="Segoe UI" pitchFamily="34" charset="0"/>
            </a:endParaRPr>
          </a:p>
          <a:p>
            <a:pPr marL="931774" lvl="2"/>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27</a:t>
            </a:fld>
            <a:endParaRPr lang="en-US"/>
          </a:p>
        </p:txBody>
      </p:sp>
    </p:spTree>
    <p:extLst>
      <p:ext uri="{BB962C8B-B14F-4D97-AF65-F5344CB8AC3E}">
        <p14:creationId xmlns:p14="http://schemas.microsoft.com/office/powerpoint/2010/main" val="1027264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28</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29</a:t>
            </a:fld>
            <a:endParaRPr lang="en-US"/>
          </a:p>
        </p:txBody>
      </p:sp>
    </p:spTree>
    <p:extLst>
      <p:ext uri="{BB962C8B-B14F-4D97-AF65-F5344CB8AC3E}">
        <p14:creationId xmlns:p14="http://schemas.microsoft.com/office/powerpoint/2010/main" val="336423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30</a:t>
            </a:fld>
            <a:endParaRPr lang="en-US"/>
          </a:p>
        </p:txBody>
      </p:sp>
    </p:spTree>
    <p:extLst>
      <p:ext uri="{BB962C8B-B14F-4D97-AF65-F5344CB8AC3E}">
        <p14:creationId xmlns:p14="http://schemas.microsoft.com/office/powerpoint/2010/main" val="426784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4</a:t>
            </a:fld>
            <a:endParaRPr lang="en-US"/>
          </a:p>
        </p:txBody>
      </p:sp>
    </p:spTree>
    <p:extLst>
      <p:ext uri="{BB962C8B-B14F-4D97-AF65-F5344CB8AC3E}">
        <p14:creationId xmlns:p14="http://schemas.microsoft.com/office/powerpoint/2010/main" val="1317062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31</a:t>
            </a:fld>
            <a:endParaRPr lang="en-US"/>
          </a:p>
        </p:txBody>
      </p:sp>
    </p:spTree>
    <p:extLst>
      <p:ext uri="{BB962C8B-B14F-4D97-AF65-F5344CB8AC3E}">
        <p14:creationId xmlns:p14="http://schemas.microsoft.com/office/powerpoint/2010/main" val="1309006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32</a:t>
            </a:fld>
            <a:endParaRPr lang="en-US"/>
          </a:p>
        </p:txBody>
      </p:sp>
    </p:spTree>
    <p:extLst>
      <p:ext uri="{BB962C8B-B14F-4D97-AF65-F5344CB8AC3E}">
        <p14:creationId xmlns:p14="http://schemas.microsoft.com/office/powerpoint/2010/main" val="3151638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t>33</a:t>
            </a:fld>
            <a:endParaRPr lang="en-US"/>
          </a:p>
        </p:txBody>
      </p:sp>
    </p:spTree>
    <p:extLst>
      <p:ext uri="{BB962C8B-B14F-4D97-AF65-F5344CB8AC3E}">
        <p14:creationId xmlns:p14="http://schemas.microsoft.com/office/powerpoint/2010/main" val="2606986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34</a:t>
            </a:fld>
            <a:endParaRPr lang="en-US"/>
          </a:p>
        </p:txBody>
      </p:sp>
    </p:spTree>
    <p:extLst>
      <p:ext uri="{BB962C8B-B14F-4D97-AF65-F5344CB8AC3E}">
        <p14:creationId xmlns:p14="http://schemas.microsoft.com/office/powerpoint/2010/main" val="2322925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As you saw you can use both Windows Server or Linux</a:t>
            </a:r>
          </a:p>
          <a:p>
            <a:pPr marL="171450" indent="-171450">
              <a:buFont typeface="Arial" pitchFamily="34" charset="0"/>
              <a:buChar char="•"/>
            </a:pPr>
            <a:r>
              <a:rPr lang="en-US" dirty="0" smtClean="0"/>
              <a:t>You can install any software</a:t>
            </a:r>
            <a:r>
              <a:rPr lang="en-US" baseline="0" dirty="0" smtClean="0"/>
              <a:t> you want in the virtual machine.  It’s your virtual machine</a:t>
            </a:r>
          </a:p>
          <a:p>
            <a:pPr marL="171450" indent="-171450">
              <a:buFont typeface="Arial" pitchFamily="34" charset="0"/>
              <a:buChar char="•"/>
            </a:pPr>
            <a:r>
              <a:rPr lang="en-US" baseline="0" dirty="0" smtClean="0"/>
              <a:t>You can also setup a virtual private network to connect VMs to your on-premises infrastructure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35</a:t>
            </a:fld>
            <a:endParaRPr lang="en-US"/>
          </a:p>
        </p:txBody>
      </p:sp>
    </p:spTree>
    <p:extLst>
      <p:ext uri="{BB962C8B-B14F-4D97-AF65-F5344CB8AC3E}">
        <p14:creationId xmlns:p14="http://schemas.microsoft.com/office/powerpoint/2010/main" val="4118406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There are a few aspects of</a:t>
            </a:r>
            <a:r>
              <a:rPr lang="en-US" sz="1100" baseline="0" dirty="0" smtClean="0"/>
              <a:t> the Windows Azure Virtual machines feature that I want to talk more about.</a:t>
            </a:r>
          </a:p>
          <a:p>
            <a:pPr marL="171450" indent="-171450">
              <a:buFont typeface="Arial" pitchFamily="34" charset="0"/>
              <a:buChar char="•"/>
            </a:pPr>
            <a:r>
              <a:rPr lang="en-US" sz="1100" baseline="0" dirty="0" smtClean="0"/>
              <a:t>One of the ability to have Virtual Machine Portability between Windows Azure and different environments.  </a:t>
            </a:r>
          </a:p>
          <a:p>
            <a:pPr marL="171450" indent="-171450">
              <a:buFont typeface="Arial" pitchFamily="34" charset="0"/>
              <a:buChar char="•"/>
            </a:pPr>
            <a:r>
              <a:rPr lang="en-US" sz="1100" baseline="0" dirty="0" smtClean="0"/>
              <a:t>All of the virtual machines running in Windows Azure are using what we call the VHD file format.  </a:t>
            </a:r>
          </a:p>
          <a:p>
            <a:pPr marL="171450" indent="-171450">
              <a:buFont typeface="Arial" pitchFamily="34" charset="0"/>
              <a:buChar char="•"/>
            </a:pPr>
            <a:r>
              <a:rPr lang="en-US" sz="1100" baseline="0" dirty="0" smtClean="0"/>
              <a:t>VHD is an open specification that we’ve released.  </a:t>
            </a:r>
          </a:p>
          <a:p>
            <a:pPr marL="171450" indent="-171450">
              <a:buFont typeface="Arial" pitchFamily="34" charset="0"/>
              <a:buChar char="•"/>
            </a:pPr>
            <a:r>
              <a:rPr lang="en-US" sz="1100" baseline="0" dirty="0" smtClean="0"/>
              <a:t>We use VHDs in a variety of other products including Windows Server virtualization.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493449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benefit of using the same file format is that it’s really easy open file format is that it’s really easy …</a:t>
            </a:r>
          </a:p>
          <a:p>
            <a:pPr marL="171450" indent="-171450">
              <a:buFont typeface="Arial" pitchFamily="34" charset="0"/>
              <a:buChar char="•"/>
            </a:pPr>
            <a:r>
              <a:rPr lang="en-US" sz="1100" baseline="0" dirty="0" smtClean="0"/>
              <a:t>The benefit is that since we’re using an open file format, you have the ability to take a VM from your own data center and upload it to Windows Azure</a:t>
            </a:r>
          </a:p>
          <a:p>
            <a:pPr marL="171450" indent="-171450">
              <a:buFont typeface="Arial" pitchFamily="34" charset="0"/>
              <a:buChar char="•"/>
            </a:pPr>
            <a:r>
              <a:rPr lang="en-US" sz="1100" baseline="0" dirty="0" smtClean="0"/>
              <a:t>You don’t have to run an import / export process.  You simply upload it and it works</a:t>
            </a:r>
          </a:p>
          <a:p>
            <a:pPr marL="171450" indent="-171450">
              <a:buFont typeface="Arial" pitchFamily="34" charset="0"/>
              <a:buChar char="•"/>
            </a:pPr>
            <a:r>
              <a:rPr lang="en-US" sz="1100" baseline="0" dirty="0" smtClean="0"/>
              <a:t>There’s no conversion tools or agent you have to install in the VM, it just works.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561918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It’s not a one way street</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 to next slide]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865063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Speaker Notes: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other thing this offers is that it not only allows you to run in Windows Azure as a data center but it also allows you to run in other service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take VMs from any of these locations and move them into another data 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[Transit to next slide]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246589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marR="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The end result is that you have a lot of flexibility, a lot of portability, and ensures that you have no lock-in</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75038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00105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p>
          <a:p>
            <a:pPr marL="171450" indent="-171450">
              <a:buFont typeface="Arial" pitchFamily="34" charset="0"/>
              <a:buChar char="•"/>
            </a:pPr>
            <a:r>
              <a:rPr lang="en-US" sz="1100" dirty="0" smtClean="0"/>
              <a:t>The other</a:t>
            </a:r>
            <a:r>
              <a:rPr lang="en-US" sz="1100" baseline="0" dirty="0" smtClean="0"/>
              <a:t> 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sz="1100" b="0" i="1" baseline="0"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r>
              <a:rPr lang="en-US" sz="1100" b="1" baseline="0" dirty="0" smtClean="0"/>
              <a:t>Notes:</a:t>
            </a:r>
            <a:endParaRPr lang="en-US" sz="1100" dirty="0" smtClean="0"/>
          </a:p>
          <a:p>
            <a:pPr marL="171450" indent="-171450">
              <a:buFont typeface="Arial" pitchFamily="34" charset="0"/>
              <a:buChar char="•"/>
            </a:pPr>
            <a:r>
              <a:rPr lang="en-US" sz="1100" dirty="0" smtClean="0"/>
              <a:t>Mentioned that Windows</a:t>
            </a:r>
            <a:r>
              <a:rPr lang="en-US" sz="1100" baseline="0" dirty="0" smtClean="0"/>
              <a:t> Azure Virtual Machines are backed by a durable store.  Let’s spend a few minutes talking about how this works. </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31069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107566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5245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62679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Speaker Notes:</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  </a:t>
            </a:r>
          </a:p>
          <a:p>
            <a:pPr marL="171450" indent="-171450">
              <a:buFont typeface="Arial" pitchFamily="34" charset="0"/>
              <a:buChar char="•"/>
            </a:pPr>
            <a:r>
              <a:rPr lang="en-US" sz="1100" baseline="0" dirty="0" smtClean="0"/>
              <a:t>We guarantee that these data centers are several hundred miles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26502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 capabilities</a:t>
            </a:r>
            <a:r>
              <a:rPr lang="en-US" baseline="0" dirty="0" smtClean="0"/>
              <a:t> are one of the great features as part of this Azure release.</a:t>
            </a:r>
          </a:p>
          <a:p>
            <a:pPr marL="384431" lvl="1" indent="-171450">
              <a:buFont typeface="Arial" pitchFamily="34" charset="0"/>
              <a:buChar char="•"/>
            </a:pPr>
            <a:r>
              <a:rPr lang="en-US" baseline="0" dirty="0" smtClean="0"/>
              <a:t>Next one I want to talk about are Windows Azure Web Sites</a:t>
            </a:r>
          </a:p>
          <a:p>
            <a:pPr marL="171450" indent="-171450">
              <a:buFont typeface="Arial" pitchFamily="34" charset="0"/>
              <a:buChar char="•"/>
            </a:pPr>
            <a:r>
              <a:rPr lang="en-US" baseline="0" dirty="0" smtClean="0"/>
              <a:t>Basically with Windows Azure Web Sites there is a managed service that you can use to run web sites and web APIs.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or PHP</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46</a:t>
            </a:fld>
            <a:endParaRPr lang="en-US"/>
          </a:p>
        </p:txBody>
      </p:sp>
    </p:spTree>
    <p:extLst>
      <p:ext uri="{BB962C8B-B14F-4D97-AF65-F5344CB8AC3E}">
        <p14:creationId xmlns:p14="http://schemas.microsoft.com/office/powerpoint/2010/main" val="360490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78336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8436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553618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83955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a:t>
            </a:fld>
            <a:endParaRPr lang="en-US"/>
          </a:p>
        </p:txBody>
      </p:sp>
    </p:spTree>
    <p:extLst>
      <p:ext uri="{BB962C8B-B14F-4D97-AF65-F5344CB8AC3E}">
        <p14:creationId xmlns:p14="http://schemas.microsoft.com/office/powerpoint/2010/main" val="3919364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10584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52</a:t>
            </a:fld>
            <a:endParaRPr lang="en-US"/>
          </a:p>
        </p:txBody>
      </p:sp>
    </p:spTree>
    <p:extLst>
      <p:ext uri="{BB962C8B-B14F-4D97-AF65-F5344CB8AC3E}">
        <p14:creationId xmlns:p14="http://schemas.microsoft.com/office/powerpoint/2010/main" val="1885719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77547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02572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03389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40265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Speaker Notes:</a:t>
            </a:r>
          </a:p>
          <a:p>
            <a:pPr marL="171450" indent="-171450">
              <a:buFont typeface="Arial" pitchFamily="34" charset="0"/>
              <a:buChar char="•"/>
            </a:pPr>
            <a:r>
              <a:rPr lang="en-US" sz="1200" dirty="0" smtClean="0"/>
              <a:t>One of the other things we do</a:t>
            </a:r>
            <a:r>
              <a:rPr lang="en-US" sz="1200" baseline="0" dirty="0" smtClean="0"/>
              <a:t> with Windows Azure to enable that is provide a bunch of Application Building Blocks</a:t>
            </a:r>
          </a:p>
          <a:p>
            <a:pPr marL="171450" indent="-171450">
              <a:buFont typeface="Arial" pitchFamily="34" charset="0"/>
              <a:buChar char="•"/>
            </a:pPr>
            <a:r>
              <a:rPr lang="en-US" sz="12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200" baseline="0" dirty="0" smtClean="0"/>
              <a:t>You always can stand up VMs and put anything you want in it</a:t>
            </a:r>
          </a:p>
          <a:p>
            <a:pPr marL="171450" indent="-171450">
              <a:buFont typeface="Arial" pitchFamily="34" charset="0"/>
              <a:buChar char="•"/>
            </a:pPr>
            <a:r>
              <a:rPr lang="en-US" sz="1200" baseline="0" dirty="0" smtClean="0"/>
              <a:t>But in a lot of cases you will find that we have built in services that we deliver or that are delivered by our partners</a:t>
            </a:r>
          </a:p>
          <a:p>
            <a:pPr marL="171450" indent="-171450">
              <a:buFont typeface="Arial" pitchFamily="34" charset="0"/>
              <a:buChar char="•"/>
            </a:pPr>
            <a:r>
              <a:rPr lang="en-US" sz="1200" baseline="0" dirty="0" smtClean="0"/>
              <a:t>What’s cool is that you can use any of these services with a VM, with a Web Site, or with a Cloud Service – so you have flexibility in how you will consume them.</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59</a:t>
            </a:fld>
            <a:endParaRPr lang="en-US"/>
          </a:p>
        </p:txBody>
      </p:sp>
    </p:spTree>
    <p:extLst>
      <p:ext uri="{BB962C8B-B14F-4D97-AF65-F5344CB8AC3E}">
        <p14:creationId xmlns:p14="http://schemas.microsoft.com/office/powerpoint/2010/main" val="30410964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0232075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7. SQL Azure Requires Clustered Indexes</a:t>
            </a:r>
            <a:endParaRPr lang="en-US" sz="1100" dirty="0" smtClean="0"/>
          </a:p>
          <a:p>
            <a:r>
              <a:rPr lang="en-US" sz="1100" dirty="0" smtClean="0"/>
              <a:t>When you first attempt to migrate your applications to SQL Azure, the first thing you’re likely to notice is that SQL Azure requires all tables to have clustered indexes. You can accommodate this by building clustered indexes for tables that don’t have them. However, this usually means that most databases that are migrated to SQL Azure will usually require some changes before they can be ported to SQL Azure.</a:t>
            </a:r>
          </a:p>
          <a:p>
            <a:r>
              <a:rPr lang="en-US" sz="1100" b="1" dirty="0" smtClean="0"/>
              <a:t>6. SQL Azure Lacks Access to System Tables</a:t>
            </a:r>
            <a:endParaRPr lang="en-US" sz="1100" dirty="0" smtClean="0"/>
          </a:p>
          <a:p>
            <a:r>
              <a:rPr lang="en-US" sz="1100" dirty="0" smtClean="0"/>
              <a:t>Because you don’t have access to the underlying hardware platform, there’s no access to system tables in SQL Azure. System tables are typically used to help manage the underlying server and SQL Azure does not require or allow this level of management. There's also no access to system views and stored procedures.</a:t>
            </a:r>
          </a:p>
          <a:p>
            <a:r>
              <a:rPr lang="en-US" sz="1100" b="1" dirty="0" smtClean="0"/>
              <a:t>5. SQL Azure Requires SQL Server Management Studio 2008 R2</a:t>
            </a:r>
            <a:endParaRPr lang="en-US" sz="1100" dirty="0" smtClean="0"/>
          </a:p>
          <a:p>
            <a:r>
              <a:rPr lang="en-US" sz="1100" dirty="0" smtClean="0"/>
              <a:t>To manage SQL Azure databases, you must use the new SQL Server Management Studio (SSMS) 2008 R2. Older versions of SSMS can connect to SQL Azure, but the Object Browser won’t work. Fortunately, you don’t need to buy SQL Server 2008 R2. You can use the free version of SSMS Express 2008 R2, downloadable from </a:t>
            </a:r>
            <a:r>
              <a:rPr lang="en-US" sz="1100" dirty="0" smtClean="0">
                <a:hlinkClick r:id="rId3"/>
              </a:rPr>
              <a:t>Microsoft's website</a:t>
            </a:r>
            <a:r>
              <a:rPr lang="en-US" sz="1100" dirty="0" smtClean="0"/>
              <a:t>.</a:t>
            </a:r>
          </a:p>
          <a:p>
            <a:r>
              <a:rPr lang="en-US" sz="1100" b="1" dirty="0" smtClean="0"/>
              <a:t>4. SQL Azure Doesn't Support Database Mirroring or Failover Clustering</a:t>
            </a:r>
            <a:endParaRPr lang="en-US" sz="1100" dirty="0" smtClean="0"/>
          </a:p>
          <a:p>
            <a:r>
              <a:rPr lang="en-US" sz="1100" dirty="0" smtClean="0"/>
              <a:t>SQL Azure is built on the Windows Azure platform which provides built-in high availability. SQL Azure data is automatically replicated and the SQL Azure platform provides redundant copies of the data. Therefore SQL Server high availability features such as database mirroring and failover cluster aren't needed and aren't supported.</a:t>
            </a:r>
          </a:p>
          <a:p>
            <a:r>
              <a:rPr lang="en-US" sz="1100" b="1" dirty="0" smtClean="0"/>
              <a:t>3. No SQL Azure Support for Analysis Services, Replication, Reporting Services, or SQL Server Service Broker</a:t>
            </a:r>
            <a:endParaRPr lang="en-US" sz="1100" dirty="0" smtClean="0"/>
          </a:p>
          <a:p>
            <a:r>
              <a:rPr lang="en-US" sz="1100" dirty="0" smtClean="0"/>
              <a:t>The current release of SQL Azure provides support for the SQL Server relational database engine. This allows SQL Azure to be used as a backend database for your applications. However, the other subsystems found in the on-premises version of SQL Server, such as Analysis Services, Integration Services, Reporting Services, and replication, aren't included in SQL Azure. But you can use SQL Azure as a data source for the on-premises version of Analysis Services, Integration Services, and Reporting Services.</a:t>
            </a:r>
          </a:p>
          <a:p>
            <a:r>
              <a:rPr lang="en-US" sz="1100" b="1" dirty="0" smtClean="0"/>
              <a:t>2. SQL Azure Offers No SQL CLR Support</a:t>
            </a:r>
            <a:endParaRPr lang="en-US" sz="1100" dirty="0" smtClean="0"/>
          </a:p>
          <a:p>
            <a:r>
              <a:rPr lang="en-US" sz="1100" dirty="0" smtClean="0"/>
              <a:t>Another limitation in SQL Azure is in the area of programmability: It doesn't provide support for the CLR. Any databases that are built using CLR objects will not be able to be moved to SQL Azure without modification.</a:t>
            </a:r>
          </a:p>
          <a:p>
            <a:r>
              <a:rPr lang="en-US" sz="1100" b="1" dirty="0" smtClean="0"/>
              <a:t>1. SQL Azure Doesn't Support Backup and Restore</a:t>
            </a:r>
            <a:endParaRPr lang="en-US" sz="1100" dirty="0" smtClean="0"/>
          </a:p>
          <a:p>
            <a:r>
              <a:rPr lang="en-US" sz="1100" dirty="0" smtClean="0"/>
              <a:t>To me, one of the biggest issues with SQL Azure is the fact that there no support for performing backup and restore operations. Although SQL Azure itself is built on a highly available platform so you don’t have to worry about data loss, user error and database corruption caused by application errors are still a concern. To address this limitation, you could use </a:t>
            </a:r>
            <a:r>
              <a:rPr lang="en-US" sz="1100" dirty="0" err="1" smtClean="0"/>
              <a:t>bcp</a:t>
            </a:r>
            <a:r>
              <a:rPr lang="en-US" sz="1100" dirty="0" smtClean="0"/>
              <a:t>, Integration Services, or the SQL Azure Migration Wizard to copy critical database tables.</a:t>
            </a:r>
          </a:p>
          <a:p>
            <a:endParaRPr lang="en-US" sz="11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fld id="{2214C02C-11C7-4FB3-AE88-745A659E68F2}"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60698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a:t>
            </a:fld>
            <a:endParaRPr lang="en-US"/>
          </a:p>
        </p:txBody>
      </p:sp>
    </p:spTree>
    <p:extLst>
      <p:ext uri="{BB962C8B-B14F-4D97-AF65-F5344CB8AC3E}">
        <p14:creationId xmlns:p14="http://schemas.microsoft.com/office/powerpoint/2010/main" val="1360959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1890666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the Cloud Difficult to Embrace - </a:t>
            </a:r>
            <a:r>
              <a:rPr lang="en-US" dirty="0" smtClean="0"/>
              <a:t>We Have a Need to Own Stuff!</a:t>
            </a:r>
          </a:p>
          <a:p>
            <a:endParaRPr lang="en-US" dirty="0" smtClean="0"/>
          </a:p>
          <a:p>
            <a:r>
              <a:rPr lang="en-US" dirty="0" smtClean="0"/>
              <a:t>60% of our Computing Resources</a:t>
            </a:r>
            <a:r>
              <a:rPr lang="en-US" baseline="0" dirty="0" smtClean="0"/>
              <a:t> Never Get Used</a:t>
            </a:r>
            <a:endParaRPr lang="en-US" dirty="0" smtClean="0"/>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64</a:t>
            </a:fld>
            <a:endParaRPr lang="en-US"/>
          </a:p>
        </p:txBody>
      </p:sp>
    </p:spTree>
    <p:extLst>
      <p:ext uri="{BB962C8B-B14F-4D97-AF65-F5344CB8AC3E}">
        <p14:creationId xmlns:p14="http://schemas.microsoft.com/office/powerpoint/2010/main" val="23011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65</a:t>
            </a:fld>
            <a:endParaRPr lang="en-US"/>
          </a:p>
        </p:txBody>
      </p:sp>
    </p:spTree>
    <p:extLst>
      <p:ext uri="{BB962C8B-B14F-4D97-AF65-F5344CB8AC3E}">
        <p14:creationId xmlns:p14="http://schemas.microsoft.com/office/powerpoint/2010/main" val="377859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66</a:t>
            </a:fld>
            <a:endParaRPr lang="en-US"/>
          </a:p>
        </p:txBody>
      </p:sp>
    </p:spTree>
    <p:extLst>
      <p:ext uri="{BB962C8B-B14F-4D97-AF65-F5344CB8AC3E}">
        <p14:creationId xmlns:p14="http://schemas.microsoft.com/office/powerpoint/2010/main" val="3942026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67</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68</a:t>
            </a:fld>
            <a:endParaRPr lang="en-US"/>
          </a:p>
        </p:txBody>
      </p:sp>
    </p:spTree>
    <p:extLst>
      <p:ext uri="{BB962C8B-B14F-4D97-AF65-F5344CB8AC3E}">
        <p14:creationId xmlns:p14="http://schemas.microsoft.com/office/powerpoint/2010/main" val="2994546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69</a:t>
            </a:fld>
            <a:endParaRPr lang="en-US"/>
          </a:p>
        </p:txBody>
      </p:sp>
    </p:spTree>
    <p:extLst>
      <p:ext uri="{BB962C8B-B14F-4D97-AF65-F5344CB8AC3E}">
        <p14:creationId xmlns:p14="http://schemas.microsoft.com/office/powerpoint/2010/main" val="17107676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70</a:t>
            </a:fld>
            <a:endParaRPr lang="en-US"/>
          </a:p>
        </p:txBody>
      </p:sp>
    </p:spTree>
    <p:extLst>
      <p:ext uri="{BB962C8B-B14F-4D97-AF65-F5344CB8AC3E}">
        <p14:creationId xmlns:p14="http://schemas.microsoft.com/office/powerpoint/2010/main" val="17107676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71</a:t>
            </a:fld>
            <a:endParaRPr lang="en-US"/>
          </a:p>
        </p:txBody>
      </p:sp>
    </p:spTree>
    <p:extLst>
      <p:ext uri="{BB962C8B-B14F-4D97-AF65-F5344CB8AC3E}">
        <p14:creationId xmlns:p14="http://schemas.microsoft.com/office/powerpoint/2010/main" val="1555040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72</a:t>
            </a:fld>
            <a:endParaRPr lang="en-US"/>
          </a:p>
        </p:txBody>
      </p:sp>
    </p:spTree>
    <p:extLst>
      <p:ext uri="{BB962C8B-B14F-4D97-AF65-F5344CB8AC3E}">
        <p14:creationId xmlns:p14="http://schemas.microsoft.com/office/powerpoint/2010/main" val="200010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8</a:t>
            </a:fld>
            <a:endParaRPr lang="en-US"/>
          </a:p>
        </p:txBody>
      </p:sp>
    </p:spTree>
    <p:extLst>
      <p:ext uri="{BB962C8B-B14F-4D97-AF65-F5344CB8AC3E}">
        <p14:creationId xmlns:p14="http://schemas.microsoft.com/office/powerpoint/2010/main" val="2261545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73</a:t>
            </a:fld>
            <a:endParaRPr lang="en-US"/>
          </a:p>
        </p:txBody>
      </p:sp>
    </p:spTree>
    <p:extLst>
      <p:ext uri="{BB962C8B-B14F-4D97-AF65-F5344CB8AC3E}">
        <p14:creationId xmlns:p14="http://schemas.microsoft.com/office/powerpoint/2010/main" val="36364308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itchFamily="34" charset="0"/>
              <a:buChar char="•"/>
            </a:pPr>
            <a:r>
              <a:rPr lang="en-US" sz="1600" dirty="0"/>
              <a:t>Introduce Yourself</a:t>
            </a:r>
          </a:p>
          <a:p>
            <a:pPr marL="174708" indent="-174708">
              <a:buFont typeface="Arial" pitchFamily="34" charset="0"/>
              <a:buChar char="•"/>
            </a:pPr>
            <a:r>
              <a:rPr lang="en-US" sz="1600" dirty="0"/>
              <a:t>Thank Everyone </a:t>
            </a:r>
          </a:p>
          <a:p>
            <a:pPr marL="174708" indent="-174708">
              <a:buFont typeface="Arial" pitchFamily="34" charset="0"/>
              <a:buChar char="•"/>
            </a:pPr>
            <a:r>
              <a:rPr lang="en-US" sz="1600" dirty="0"/>
              <a:t>Bit-Wizards</a:t>
            </a:r>
          </a:p>
          <a:p>
            <a:pPr marL="640594" lvl="1" indent="-174708">
              <a:buFont typeface="Arial" pitchFamily="34" charset="0"/>
              <a:buChar char="•"/>
            </a:pPr>
            <a:r>
              <a:rPr lang="en-US" sz="1600" dirty="0"/>
              <a:t>Bit-Wizards creates innovative software solutions that solve real world business problems, allowing our customers to be more profitable &amp; efficient</a:t>
            </a:r>
          </a:p>
          <a:p>
            <a:pPr marL="640594" lvl="1" indent="-174708" defTabSz="931774">
              <a:buFont typeface="Arial" pitchFamily="34" charset="0"/>
              <a:buChar char="•"/>
              <a:defRPr/>
            </a:pPr>
            <a:r>
              <a:rPr lang="en-US" sz="1600" dirty="0"/>
              <a:t>In Business Since 2000</a:t>
            </a:r>
          </a:p>
          <a:p>
            <a:pPr marL="640594" lvl="1" indent="-174708" defTabSz="931774">
              <a:buFont typeface="Arial" pitchFamily="34" charset="0"/>
              <a:buChar char="•"/>
              <a:defRPr/>
            </a:pPr>
            <a:r>
              <a:rPr lang="en-US" sz="1600" dirty="0"/>
              <a:t>Based in Fort Walton Beach, in the Panhandle of Florida</a:t>
            </a:r>
          </a:p>
          <a:p>
            <a:pPr marL="640594" lvl="1" indent="-174708">
              <a:buFont typeface="Arial" pitchFamily="34" charset="0"/>
              <a:buChar char="•"/>
            </a:pPr>
            <a:r>
              <a:rPr lang="en-US" sz="1600" dirty="0"/>
              <a:t>Project Based Software Engineering</a:t>
            </a:r>
          </a:p>
          <a:p>
            <a:pPr marL="640594" lvl="1" indent="-174708">
              <a:buFont typeface="Arial" pitchFamily="34" charset="0"/>
              <a:buChar char="•"/>
            </a:pPr>
            <a:r>
              <a:rPr lang="en-US" sz="1600" dirty="0"/>
              <a:t>All Developers are Degreed &amp; Microsoft Certified</a:t>
            </a:r>
          </a:p>
          <a:p>
            <a:pPr marL="640594" lvl="1" indent="-174708">
              <a:buFont typeface="Arial" pitchFamily="34" charset="0"/>
              <a:buChar char="•"/>
            </a:pPr>
            <a:r>
              <a:rPr lang="en-US" sz="1600" dirty="0"/>
              <a:t>Core Business Areas</a:t>
            </a:r>
          </a:p>
          <a:p>
            <a:pPr marL="1106481" lvl="2" indent="-174708">
              <a:buFont typeface="Arial" pitchFamily="34" charset="0"/>
              <a:buChar char="•"/>
            </a:pPr>
            <a:r>
              <a:rPr lang="en-US" sz="1600" dirty="0"/>
              <a:t>Software Development</a:t>
            </a:r>
          </a:p>
          <a:p>
            <a:pPr marL="1106481" lvl="2" indent="-174708">
              <a:buFont typeface="Arial" pitchFamily="34" charset="0"/>
              <a:buChar char="•"/>
            </a:pPr>
            <a:r>
              <a:rPr lang="en-US" sz="1600" dirty="0"/>
              <a:t>Software Integration</a:t>
            </a:r>
          </a:p>
          <a:p>
            <a:pPr marL="1106481" lvl="2" indent="-174708">
              <a:buFont typeface="Arial" pitchFamily="34" charset="0"/>
              <a:buChar char="•"/>
            </a:pPr>
            <a:r>
              <a:rPr lang="en-US" sz="1600" dirty="0"/>
              <a:t>Web Design</a:t>
            </a:r>
          </a:p>
          <a:p>
            <a:pPr marL="1106481" lvl="2" indent="-174708">
              <a:buFont typeface="Arial" pitchFamily="34" charset="0"/>
              <a:buChar char="•"/>
            </a:pPr>
            <a:r>
              <a:rPr lang="en-US" sz="1600" dirty="0"/>
              <a:t>E-Commerce</a:t>
            </a:r>
          </a:p>
          <a:p>
            <a:pPr marL="1106481" lvl="2" indent="-174708">
              <a:buFont typeface="Arial" pitchFamily="34" charset="0"/>
              <a:buChar char="•"/>
            </a:pPr>
            <a:r>
              <a:rPr lang="en-US" sz="1600" dirty="0"/>
              <a:t>Graphic Design</a:t>
            </a:r>
          </a:p>
          <a:p>
            <a:pPr marL="640594" lvl="1" indent="-174708">
              <a:buFont typeface="Arial" pitchFamily="34" charset="0"/>
              <a:buChar char="•"/>
            </a:pPr>
            <a:r>
              <a:rPr lang="en-US" sz="1600" dirty="0"/>
              <a:t>Awards</a:t>
            </a:r>
          </a:p>
          <a:p>
            <a:pPr marL="1106481" lvl="2" indent="-174708">
              <a:buFont typeface="Arial" pitchFamily="34" charset="0"/>
              <a:buChar char="•"/>
            </a:pPr>
            <a:r>
              <a:rPr lang="en-US" sz="1600" dirty="0"/>
              <a:t>2009 &amp; 2010 Inc 5000 Honoree</a:t>
            </a:r>
          </a:p>
          <a:p>
            <a:pPr marL="1106481" lvl="2" indent="-174708">
              <a:buFont typeface="Arial" pitchFamily="34" charset="0"/>
              <a:buChar char="•"/>
            </a:pPr>
            <a:r>
              <a:rPr lang="en-US" sz="1600" dirty="0"/>
              <a:t>Addy Award Winning Web Designs</a:t>
            </a:r>
          </a:p>
          <a:p>
            <a:pPr marL="1106481" lvl="2" indent="-174708">
              <a:buFont typeface="Arial" pitchFamily="34" charset="0"/>
              <a:buChar char="•"/>
            </a:pPr>
            <a:r>
              <a:rPr lang="en-US" sz="1600" dirty="0"/>
              <a:t>2011 Florida’s Top Companies to Watch</a:t>
            </a:r>
          </a:p>
          <a:p>
            <a:pPr marL="1106481" lvl="2" indent="-174708">
              <a:buFont typeface="Arial" pitchFamily="34" charset="0"/>
              <a:buChar char="•"/>
            </a:pPr>
            <a:r>
              <a:rPr lang="en-US" sz="1600" dirty="0"/>
              <a:t>2010 &amp; 2011 Florida Trend Magazine’s Best Places to Work For</a:t>
            </a:r>
          </a:p>
          <a:p>
            <a:pPr marL="640594" lvl="1" indent="-174708">
              <a:buFont typeface="Arial" pitchFamily="34" charset="0"/>
              <a:buChar char="•"/>
            </a:pPr>
            <a:r>
              <a:rPr lang="en-US" sz="1600" dirty="0"/>
              <a:t>Kentico Gold Partner</a:t>
            </a:r>
          </a:p>
          <a:p>
            <a:pPr marL="640594" lvl="1" indent="-174708">
              <a:buFont typeface="Arial" pitchFamily="34" charset="0"/>
              <a:buChar char="•"/>
            </a:pPr>
            <a:r>
              <a:rPr lang="en-US" sz="1600" dirty="0"/>
              <a:t>Microsoft Managed Gold Partner</a:t>
            </a:r>
          </a:p>
          <a:p>
            <a:pPr marL="1106481" lvl="2" indent="-174708">
              <a:buFont typeface="Arial" pitchFamily="34" charset="0"/>
              <a:buChar char="•"/>
            </a:pPr>
            <a:r>
              <a:rPr lang="en-US" sz="1600" dirty="0"/>
              <a:t>Gold Software Development</a:t>
            </a:r>
          </a:p>
          <a:p>
            <a:pPr marL="1106481" lvl="2" indent="-174708">
              <a:buFont typeface="Arial" pitchFamily="34" charset="0"/>
              <a:buChar char="•"/>
            </a:pPr>
            <a:r>
              <a:rPr lang="en-US" sz="1600" dirty="0"/>
              <a:t>Gold Application Integration</a:t>
            </a:r>
          </a:p>
          <a:p>
            <a:pPr marL="1106481" lvl="2" indent="-174708">
              <a:buFont typeface="Arial" pitchFamily="34" charset="0"/>
              <a:buChar char="•"/>
            </a:pPr>
            <a:r>
              <a:rPr lang="en-US" sz="1600" dirty="0"/>
              <a:t>Gold Digital Marketing</a:t>
            </a:r>
          </a:p>
          <a:p>
            <a:pPr marL="1106481" lvl="2" indent="-174708">
              <a:buFont typeface="Arial" pitchFamily="34" charset="0"/>
              <a:buChar char="•"/>
            </a:pPr>
            <a:r>
              <a:rPr lang="en-US" sz="1600" dirty="0"/>
              <a:t>Gold Independent Software Vendor ISV</a:t>
            </a:r>
          </a:p>
          <a:p>
            <a:pPr marL="1106481" lvl="2" indent="-174708">
              <a:buFont typeface="Arial" pitchFamily="34" charset="0"/>
              <a:buChar char="•"/>
            </a:pPr>
            <a:r>
              <a:rPr lang="en-US" sz="1600" dirty="0"/>
              <a:t>Silver Web Development</a:t>
            </a:r>
          </a:p>
          <a:p>
            <a:pPr marL="1106481" lvl="2" indent="-174708">
              <a:buFont typeface="Arial" pitchFamily="34" charset="0"/>
              <a:buChar char="•"/>
            </a:pPr>
            <a:r>
              <a:rPr lang="en-US" sz="1600" dirty="0"/>
              <a:t>Silver Data Platform</a:t>
            </a:r>
          </a:p>
          <a:p>
            <a:pPr marL="1106481" lvl="2" indent="-174708">
              <a:buFont typeface="Arial" pitchFamily="34" charset="0"/>
              <a:buChar char="•"/>
            </a:pPr>
            <a:r>
              <a:rPr lang="en-US" sz="1600" dirty="0"/>
              <a:t>Silver Portals &amp; Collaboration</a:t>
            </a:r>
          </a:p>
          <a:p>
            <a:pPr marL="1106481" lvl="2" indent="-174708">
              <a:buFont typeface="Arial" pitchFamily="34" charset="0"/>
              <a:buChar char="•"/>
            </a:pPr>
            <a:r>
              <a:rPr lang="en-US" sz="1600" dirty="0"/>
              <a:t>Silver Content Management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74</a:t>
            </a:fld>
            <a:endParaRPr lang="en-US"/>
          </a:p>
        </p:txBody>
      </p:sp>
    </p:spTree>
    <p:extLst>
      <p:ext uri="{BB962C8B-B14F-4D97-AF65-F5344CB8AC3E}">
        <p14:creationId xmlns:p14="http://schemas.microsoft.com/office/powerpoint/2010/main" val="2888399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14C02C-11C7-4FB3-AE88-745A659E68F2}" type="slidenum">
              <a:rPr lang="en-US" smtClean="0"/>
              <a:t>75</a:t>
            </a:fld>
            <a:endParaRPr lang="en-US"/>
          </a:p>
        </p:txBody>
      </p:sp>
    </p:spTree>
    <p:extLst>
      <p:ext uri="{BB962C8B-B14F-4D97-AF65-F5344CB8AC3E}">
        <p14:creationId xmlns:p14="http://schemas.microsoft.com/office/powerpoint/2010/main" val="2738018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On-demand - </a:t>
            </a:r>
            <a:r>
              <a:rPr lang="en-US" dirty="0" smtClean="0"/>
              <a:t>Resources should be always available when you need them, and you have control over turning them on or off to ensure there’s no lack of resource or wastage happen.</a:t>
            </a:r>
          </a:p>
          <a:p>
            <a:endParaRPr lang="en-US" b="1" dirty="0" smtClean="0"/>
          </a:p>
          <a:p>
            <a:r>
              <a:rPr lang="en-US" b="1" dirty="0" smtClean="0"/>
              <a:t>Scalable - </a:t>
            </a:r>
            <a:r>
              <a:rPr lang="en-US" dirty="0" smtClean="0"/>
              <a:t>You should be able to scale (increase or decrease the resource) when necessary. The cloud providers should have sufficient capacity to meet customer’s needs.</a:t>
            </a:r>
          </a:p>
          <a:p>
            <a:endParaRPr lang="en-US" b="1" dirty="0" smtClean="0"/>
          </a:p>
          <a:p>
            <a:r>
              <a:rPr lang="en-US" b="1" dirty="0" smtClean="0"/>
              <a:t>Multi-tenant - </a:t>
            </a:r>
            <a:r>
              <a:rPr lang="en-US" dirty="0" smtClean="0"/>
              <a:t>Sometimes you may be sharing the same resource (e.g. hardware) with another tenant. But of course, this is transparent to the customer. Cloud provider shall responsible the security aspect, ensuring that one tenant won’t be able to access other’s data.</a:t>
            </a:r>
          </a:p>
          <a:p>
            <a:endParaRPr lang="en-US" b="1" dirty="0" smtClean="0"/>
          </a:p>
          <a:p>
            <a:r>
              <a:rPr lang="en-US" b="1" dirty="0" smtClean="0"/>
              <a:t>Self-service computation and storage resource - </a:t>
            </a:r>
            <a:r>
              <a:rPr lang="en-US" dirty="0" smtClean="0"/>
              <a:t>Related processes including: billing, resource provisioning, and deployment should be self-service and automated, involving much less manual processing. If a machine where our service is hosted fails, the cloud provider should be able to failover our service immediately.</a:t>
            </a:r>
          </a:p>
          <a:p>
            <a:endParaRPr lang="en-US" b="1" dirty="0" smtClean="0"/>
          </a:p>
          <a:p>
            <a:r>
              <a:rPr lang="en-US" b="1" dirty="0" smtClean="0"/>
              <a:t>Reliability - </a:t>
            </a:r>
            <a:r>
              <a:rPr lang="en-US" dirty="0" smtClean="0"/>
              <a:t>Cloud provider should be able to provide customer reliability service, committing to uptimes of their service.</a:t>
            </a:r>
          </a:p>
          <a:p>
            <a:endParaRPr lang="en-US" b="1" dirty="0" smtClean="0"/>
          </a:p>
          <a:p>
            <a:r>
              <a:rPr lang="en-US" b="1" dirty="0" smtClean="0"/>
              <a:t>Utility-based subscription - </a:t>
            </a:r>
            <a:r>
              <a:rPr lang="en-US" dirty="0" smtClean="0"/>
              <a:t>You will pay the cloud provider as a utility based subscription, just like paying your electricity bill – without any upfront investment.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9</a:t>
            </a:fld>
            <a:endParaRPr lang="en-US"/>
          </a:p>
        </p:txBody>
      </p:sp>
    </p:spTree>
    <p:extLst>
      <p:ext uri="{BB962C8B-B14F-4D97-AF65-F5344CB8AC3E}">
        <p14:creationId xmlns:p14="http://schemas.microsoft.com/office/powerpoint/2010/main" val="177359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Public Cloud</a:t>
            </a:r>
            <a:r>
              <a:rPr lang="en-US" dirty="0" smtClean="0"/>
              <a:t/>
            </a:r>
            <a:br>
              <a:rPr lang="en-US" dirty="0" smtClean="0"/>
            </a:br>
            <a:r>
              <a:rPr lang="en-US" dirty="0" smtClean="0"/>
              <a:t>Public cloud provider refers to the cloud platform that targets any types of customers, regardless of whether they’re an independent consumer, enterprise, or even public sector. Normally, public cloud providers are considered prominent players which have invested huge amount of capital. </a:t>
            </a:r>
            <a:r>
              <a:rPr lang="en-US" dirty="0" smtClean="0">
                <a:hlinkClick r:id="rId3"/>
              </a:rPr>
              <a:t>Windows Azure Platform</a:t>
            </a:r>
            <a:r>
              <a:rPr lang="en-US" dirty="0" smtClean="0"/>
              <a:t> by Microsoft, </a:t>
            </a:r>
            <a:r>
              <a:rPr lang="en-US" dirty="0" smtClean="0">
                <a:hlinkClick r:id="rId4"/>
              </a:rPr>
              <a:t>AWS</a:t>
            </a:r>
            <a:r>
              <a:rPr lang="en-US" dirty="0" smtClean="0"/>
              <a:t> by Amazon, </a:t>
            </a:r>
            <a:r>
              <a:rPr lang="en-US" dirty="0" err="1" smtClean="0">
                <a:hlinkClick r:id="rId5"/>
              </a:rPr>
              <a:t>AppEngine</a:t>
            </a:r>
            <a:r>
              <a:rPr lang="en-US" dirty="0" smtClean="0"/>
              <a:t> and </a:t>
            </a:r>
            <a:r>
              <a:rPr lang="en-US" dirty="0" smtClean="0">
                <a:hlinkClick r:id="rId6"/>
              </a:rPr>
              <a:t>Gmail</a:t>
            </a:r>
            <a:r>
              <a:rPr lang="en-US" dirty="0" smtClean="0"/>
              <a:t> by Google, etc. are all examples of public cloud services. Customers who possess sensitive data and application normally do not feel comfortable using public cloud due to privacy, policy, and security concerns. Remember, for public cloud, the application and data will be stored in the provider’s data center.</a:t>
            </a:r>
          </a:p>
          <a:p>
            <a:endParaRPr lang="en-US" b="1" dirty="0" smtClean="0"/>
          </a:p>
          <a:p>
            <a:r>
              <a:rPr lang="en-US" b="1" dirty="0" smtClean="0"/>
              <a:t>Private Cloud</a:t>
            </a:r>
            <a:r>
              <a:rPr lang="en-US" dirty="0" smtClean="0"/>
              <a:t/>
            </a:r>
            <a:br>
              <a:rPr lang="en-US" dirty="0" smtClean="0"/>
            </a:br>
            <a:r>
              <a:rPr lang="en-US" dirty="0" smtClean="0"/>
              <a:t>Private cloud is infrastructure that’s hosted internally, targeting specific customers or sometimes exclusively within an organization. Setting up a private cloud is normally more affordable when compared to a public cloud. As the matter of fact, there are many organizations who have implemented their own private cloud system with product offering from vendors such as </a:t>
            </a:r>
            <a:r>
              <a:rPr lang="en-US" dirty="0" smtClean="0">
                <a:hlinkClick r:id="rId7"/>
              </a:rPr>
              <a:t>IBM</a:t>
            </a:r>
            <a:r>
              <a:rPr lang="en-US" dirty="0" smtClean="0"/>
              <a:t>, </a:t>
            </a:r>
            <a:r>
              <a:rPr lang="en-US" dirty="0" smtClean="0">
                <a:hlinkClick r:id="rId8"/>
              </a:rPr>
              <a:t>HP</a:t>
            </a:r>
            <a:r>
              <a:rPr lang="en-US" dirty="0" smtClean="0"/>
              <a:t>, </a:t>
            </a:r>
            <a:r>
              <a:rPr lang="en-US" dirty="0" smtClean="0">
                <a:hlinkClick r:id="rId9"/>
              </a:rPr>
              <a:t>Microsoft</a:t>
            </a:r>
            <a:r>
              <a:rPr lang="en-US" dirty="0" smtClean="0"/>
              <a:t>, and so on. Customers who possess sensitive data and application feel more comfortable going with this approach since the data and application are hosted privately.</a:t>
            </a:r>
          </a:p>
          <a:p>
            <a:endParaRPr lang="en-US" b="1" dirty="0" smtClean="0"/>
          </a:p>
          <a:p>
            <a:r>
              <a:rPr lang="en-US" b="1" dirty="0" smtClean="0"/>
              <a:t>Hybrid Cloud</a:t>
            </a:r>
            <a:r>
              <a:rPr lang="en-US" dirty="0" smtClean="0"/>
              <a:t/>
            </a:r>
            <a:br>
              <a:rPr lang="en-US" dirty="0" smtClean="0"/>
            </a:br>
            <a:r>
              <a:rPr lang="en-US" dirty="0" smtClean="0"/>
              <a:t>Hybrid cloud is the combination of public and private clouds, or sometimes on-premise services. Customers who look into this solution generally want to utilize the scalability and cost-competitiveness that public cloud providers offer, but also want to retain their sensitive data on-premise or in a private cloud. With the benefits derived from both deployment models, the hybrid model solution has become more popular nowadays.</a:t>
            </a:r>
          </a:p>
          <a:p>
            <a:endParaRPr lang="en-US" b="1" dirty="0" smtClean="0"/>
          </a:p>
          <a:p>
            <a:endParaRPr lang="en-US" b="1" dirty="0" smtClean="0"/>
          </a:p>
          <a:p>
            <a:endParaRPr lang="en-US" b="1" dirty="0" smtClean="0"/>
          </a:p>
          <a:p>
            <a:endParaRPr lang="en-US" b="1" dirty="0" smtClean="0"/>
          </a:p>
          <a:p>
            <a:r>
              <a:rPr lang="en-US" b="1" dirty="0" err="1" smtClean="0"/>
              <a:t>IaaS</a:t>
            </a:r>
            <a:r>
              <a:rPr lang="en-US" b="1" dirty="0" smtClean="0"/>
              <a:t> (Infrastructure as a Service)</a:t>
            </a:r>
            <a:r>
              <a:rPr lang="en-US" dirty="0" smtClean="0"/>
              <a:t/>
            </a:r>
            <a:br>
              <a:rPr lang="en-US" dirty="0" smtClean="0"/>
            </a:br>
            <a:r>
              <a:rPr lang="en-US" dirty="0" err="1" smtClean="0"/>
              <a:t>IaaS</a:t>
            </a:r>
            <a:r>
              <a:rPr lang="en-US" dirty="0" smtClean="0"/>
              <a:t> helps you to take care of some of the components, starting from networking to provisioning the OS. But you are responsible for the middleware, runtime, data, and application. Sometimes </a:t>
            </a:r>
            <a:r>
              <a:rPr lang="en-US" dirty="0" err="1" smtClean="0"/>
              <a:t>IaaS</a:t>
            </a:r>
            <a:r>
              <a:rPr lang="en-US" dirty="0" smtClean="0"/>
              <a:t> vendors will just provide the OS but will not manage updates or patches for you. You basically just rent the virtual machine (VM) with the preferred OS installed. They won’t care what you do with the VM.</a:t>
            </a:r>
            <a:br>
              <a:rPr lang="en-US" dirty="0" smtClean="0"/>
            </a:br>
            <a:r>
              <a:rPr lang="en-US" dirty="0" smtClean="0"/>
              <a:t>Example of </a:t>
            </a:r>
            <a:r>
              <a:rPr lang="en-US" dirty="0" err="1" smtClean="0"/>
              <a:t>IaaS</a:t>
            </a:r>
            <a:r>
              <a:rPr lang="en-US" dirty="0" smtClean="0"/>
              <a:t> market players: </a:t>
            </a:r>
            <a:r>
              <a:rPr lang="en-US" dirty="0" smtClean="0">
                <a:hlinkClick r:id="rId4"/>
              </a:rPr>
              <a:t>Amazon Web Service</a:t>
            </a:r>
            <a:r>
              <a:rPr lang="en-US" dirty="0" smtClean="0"/>
              <a:t>, </a:t>
            </a:r>
            <a:r>
              <a:rPr lang="en-US" dirty="0" smtClean="0">
                <a:hlinkClick r:id="rId10"/>
              </a:rPr>
              <a:t>Rackspace</a:t>
            </a:r>
            <a:r>
              <a:rPr lang="en-US" dirty="0" smtClean="0"/>
              <a:t>, and </a:t>
            </a:r>
            <a:r>
              <a:rPr lang="en-US" dirty="0" smtClean="0">
                <a:hlinkClick r:id="rId11"/>
              </a:rPr>
              <a:t>VMware </a:t>
            </a:r>
            <a:r>
              <a:rPr lang="en-US" dirty="0" err="1" smtClean="0">
                <a:hlinkClick r:id="rId11"/>
              </a:rPr>
              <a:t>vCloud</a:t>
            </a:r>
            <a:r>
              <a:rPr lang="en-US" dirty="0" smtClean="0"/>
              <a:t>.</a:t>
            </a:r>
          </a:p>
          <a:p>
            <a:endParaRPr lang="en-US" b="1" dirty="0" smtClean="0"/>
          </a:p>
          <a:p>
            <a:r>
              <a:rPr lang="en-US" b="1" dirty="0" err="1" smtClean="0"/>
              <a:t>PaaS</a:t>
            </a:r>
            <a:r>
              <a:rPr lang="en-US" b="1" dirty="0" smtClean="0"/>
              <a:t> (Platform as a Service)</a:t>
            </a:r>
            <a:r>
              <a:rPr lang="en-US" dirty="0" smtClean="0"/>
              <a:t/>
            </a:r>
            <a:br>
              <a:rPr lang="en-US" dirty="0" smtClean="0"/>
            </a:br>
            <a:r>
              <a:rPr lang="en-US" dirty="0" err="1" smtClean="0"/>
              <a:t>Paas</a:t>
            </a:r>
            <a:r>
              <a:rPr lang="en-US" dirty="0" smtClean="0"/>
              <a:t> is one level up from </a:t>
            </a:r>
            <a:r>
              <a:rPr lang="en-US" dirty="0" err="1" smtClean="0"/>
              <a:t>IaaS</a:t>
            </a:r>
            <a:r>
              <a:rPr lang="en-US" dirty="0" smtClean="0"/>
              <a:t>, where cloud providers not only take care of the components that </a:t>
            </a:r>
            <a:r>
              <a:rPr lang="en-US" dirty="0" err="1" smtClean="0"/>
              <a:t>IaaS</a:t>
            </a:r>
            <a:r>
              <a:rPr lang="en-US" dirty="0" smtClean="0"/>
              <a:t> does; but also manage the platform-level components like middleware and runtime. Middleware such as applications / web server (IIS, </a:t>
            </a:r>
            <a:r>
              <a:rPr lang="en-US" dirty="0" err="1" smtClean="0"/>
              <a:t>JBoss</a:t>
            </a:r>
            <a:r>
              <a:rPr lang="en-US" dirty="0" smtClean="0"/>
              <a:t>, Tomcat, etc.) and runtime (.NET Framework, Java runtime) will be pre-installed. As a customer, you just need to focus on managing application and data.</a:t>
            </a:r>
            <a:br>
              <a:rPr lang="en-US" dirty="0" smtClean="0"/>
            </a:br>
            <a:r>
              <a:rPr lang="en-US" dirty="0" smtClean="0"/>
              <a:t>Example of </a:t>
            </a:r>
            <a:r>
              <a:rPr lang="en-US" dirty="0" err="1" smtClean="0"/>
              <a:t>PaaS</a:t>
            </a:r>
            <a:r>
              <a:rPr lang="en-US" dirty="0" smtClean="0"/>
              <a:t> market player: </a:t>
            </a:r>
            <a:r>
              <a:rPr lang="en-US" dirty="0" smtClean="0">
                <a:hlinkClick r:id="rId5"/>
              </a:rPr>
              <a:t>Google </a:t>
            </a:r>
            <a:r>
              <a:rPr lang="en-US" dirty="0" err="1" smtClean="0">
                <a:hlinkClick r:id="rId5"/>
              </a:rPr>
              <a:t>AppEngine</a:t>
            </a:r>
            <a:r>
              <a:rPr lang="en-US" dirty="0" smtClean="0"/>
              <a:t>, </a:t>
            </a:r>
            <a:r>
              <a:rPr lang="en-US" dirty="0" smtClean="0">
                <a:hlinkClick r:id="rId3"/>
              </a:rPr>
              <a:t>Windows Azure Platform</a:t>
            </a:r>
            <a:r>
              <a:rPr lang="en-US" dirty="0" smtClean="0"/>
              <a:t>, and </a:t>
            </a:r>
            <a:r>
              <a:rPr lang="en-US" dirty="0" smtClean="0">
                <a:hlinkClick r:id="rId12"/>
              </a:rPr>
              <a:t>force.com</a:t>
            </a:r>
            <a:r>
              <a:rPr lang="en-US" dirty="0" smtClean="0"/>
              <a:t>.</a:t>
            </a:r>
          </a:p>
          <a:p>
            <a:endParaRPr lang="en-US" b="1" dirty="0" smtClean="0"/>
          </a:p>
          <a:p>
            <a:r>
              <a:rPr lang="en-US" b="1" dirty="0" err="1" smtClean="0"/>
              <a:t>SaaS</a:t>
            </a:r>
            <a:r>
              <a:rPr lang="en-US" b="1" dirty="0" smtClean="0"/>
              <a:t> (Software as a Service)</a:t>
            </a:r>
            <a:r>
              <a:rPr lang="en-US" dirty="0" smtClean="0"/>
              <a:t/>
            </a:r>
            <a:br>
              <a:rPr lang="en-US" dirty="0" smtClean="0"/>
            </a:br>
            <a:r>
              <a:rPr lang="en-US" dirty="0" err="1" smtClean="0"/>
              <a:t>SaaS</a:t>
            </a:r>
            <a:r>
              <a:rPr lang="en-US" dirty="0" smtClean="0"/>
              <a:t> is probably the most common one as we may have been using it, unaware that they are actually cloud services. </a:t>
            </a:r>
            <a:r>
              <a:rPr lang="en-US" dirty="0" err="1" smtClean="0"/>
              <a:t>SaaS</a:t>
            </a:r>
            <a:r>
              <a:rPr lang="en-US" dirty="0" smtClean="0"/>
              <a:t> takes care of all the stacks from networking to application level. You don’t even manage the application and data storage. All you need to do is to use the system.</a:t>
            </a:r>
            <a:br>
              <a:rPr lang="en-US" dirty="0" smtClean="0"/>
            </a:br>
            <a:r>
              <a:rPr lang="en-US" dirty="0" smtClean="0"/>
              <a:t>Example of </a:t>
            </a:r>
            <a:r>
              <a:rPr lang="en-US" dirty="0" err="1" smtClean="0"/>
              <a:t>SaaS</a:t>
            </a:r>
            <a:r>
              <a:rPr lang="en-US" dirty="0" smtClean="0"/>
              <a:t> market player: </a:t>
            </a:r>
            <a:r>
              <a:rPr lang="en-US" dirty="0" err="1" smtClean="0">
                <a:hlinkClick r:id="rId6"/>
              </a:rPr>
              <a:t>GMail</a:t>
            </a:r>
            <a:r>
              <a:rPr lang="en-US" dirty="0" smtClean="0"/>
              <a:t>, </a:t>
            </a:r>
            <a:r>
              <a:rPr lang="en-US" dirty="0" smtClean="0">
                <a:hlinkClick r:id="rId13"/>
              </a:rPr>
              <a:t>Office 365</a:t>
            </a:r>
            <a:r>
              <a:rPr lang="en-US" dirty="0" smtClean="0"/>
              <a:t>, and </a:t>
            </a:r>
            <a:r>
              <a:rPr lang="en-US" dirty="0" smtClean="0">
                <a:hlinkClick r:id="rId14"/>
              </a:rPr>
              <a:t>Google Docs</a:t>
            </a:r>
            <a:r>
              <a:rPr lang="en-US" dirty="0" smtClean="0"/>
              <a:t>.</a:t>
            </a:r>
          </a:p>
          <a:p>
            <a:endParaRPr lang="en-US" dirty="0"/>
          </a:p>
        </p:txBody>
      </p:sp>
      <p:sp>
        <p:nvSpPr>
          <p:cNvPr id="4" name="Slide Number Placeholder 3"/>
          <p:cNvSpPr>
            <a:spLocks noGrp="1"/>
          </p:cNvSpPr>
          <p:nvPr>
            <p:ph type="sldNum" sz="quarter" idx="10"/>
          </p:nvPr>
        </p:nvSpPr>
        <p:spPr/>
        <p:txBody>
          <a:bodyPr/>
          <a:lstStyle/>
          <a:p>
            <a:fld id="{2214C02C-11C7-4FB3-AE88-745A659E68F2}" type="slidenum">
              <a:rPr lang="en-US" smtClean="0"/>
              <a:t>10</a:t>
            </a:fld>
            <a:endParaRPr lang="en-US"/>
          </a:p>
        </p:txBody>
      </p:sp>
    </p:spTree>
    <p:extLst>
      <p:ext uri="{BB962C8B-B14F-4D97-AF65-F5344CB8AC3E}">
        <p14:creationId xmlns:p14="http://schemas.microsoft.com/office/powerpoint/2010/main" val="113576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3591553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11007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06507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6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1137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7517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958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044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8060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493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071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80548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2342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950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061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679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1015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239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5440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1394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6144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056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t>7/9/2015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343706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2165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0298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564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3368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3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7759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624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2239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0385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380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648039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390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188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1503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464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59272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082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5721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16778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941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55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t>7/9/2015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803513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7790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1686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61863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59207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9110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0197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4798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340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77564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082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t>7/9/2015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201135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4519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1400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604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330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4019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734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84263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41925301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8320" y="3950812"/>
            <a:ext cx="7486600" cy="1010543"/>
          </a:xfrm>
        </p:spPr>
        <p:txBody>
          <a:bodyPr wrap="square" lIns="0" tIns="0" rIns="0" bIns="0">
            <a:noAutofit/>
          </a:bodyPr>
          <a:lstStyle>
            <a:lvl1pPr algn="l">
              <a:lnSpc>
                <a:spcPts val="4400"/>
              </a:lnSpc>
              <a:defRPr sz="4000" b="1">
                <a:solidFill>
                  <a:schemeClr val="bg1"/>
                </a:solidFill>
              </a:defRPr>
            </a:lvl1pPr>
          </a:lstStyle>
          <a:p>
            <a:r>
              <a:rPr lang="en-US" dirty="0" smtClean="0"/>
              <a:t>Insert the title of your</a:t>
            </a:r>
            <a:br>
              <a:rPr lang="en-US" dirty="0" smtClean="0"/>
            </a:br>
            <a:r>
              <a:rPr lang="en-US" dirty="0" smtClean="0"/>
              <a:t>presentation here</a:t>
            </a:r>
            <a:endParaRPr lang="cs-CZ" dirty="0"/>
          </a:p>
        </p:txBody>
      </p:sp>
      <p:sp>
        <p:nvSpPr>
          <p:cNvPr id="3" name="Subtitle 2"/>
          <p:cNvSpPr>
            <a:spLocks noGrp="1"/>
          </p:cNvSpPr>
          <p:nvPr>
            <p:ph type="subTitle" idx="1" hasCustomPrompt="1"/>
          </p:nvPr>
        </p:nvSpPr>
        <p:spPr>
          <a:xfrm>
            <a:off x="944966" y="5157192"/>
            <a:ext cx="7848872" cy="432048"/>
          </a:xfrm>
        </p:spPr>
        <p:txBody>
          <a:bodyPr wrap="square" lIns="0" tIns="0" rIns="0" bIns="0">
            <a:noAutofit/>
          </a:bodyPr>
          <a:lstStyle>
            <a:lvl1pPr marL="0" indent="0" algn="l">
              <a:buNone/>
              <a:defRPr sz="2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subtitle or main author’s name here</a:t>
            </a:r>
            <a:endParaRPr lang="cs-CZ" dirty="0"/>
          </a:p>
        </p:txBody>
      </p:sp>
    </p:spTree>
    <p:extLst>
      <p:ext uri="{BB962C8B-B14F-4D97-AF65-F5344CB8AC3E}">
        <p14:creationId xmlns:p14="http://schemas.microsoft.com/office/powerpoint/2010/main" val="166623772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46398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BB6A2A-41A6-4C98-A4A3-663FE383DBB3}" type="datetimeFigureOut">
              <a:rPr lang="en-US" smtClean="0"/>
              <a:t>7/9/2015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470263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cs-C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928661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4773002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cs-C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6004681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250391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7513594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cs-C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347088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cs-C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cs-CZ"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537871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630062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cs-C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2783470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8320" y="3950812"/>
            <a:ext cx="7486600" cy="1010543"/>
          </a:xfrm>
        </p:spPr>
        <p:txBody>
          <a:bodyPr wrap="square" lIns="0" tIns="0" rIns="0" bIns="0">
            <a:noAutofit/>
          </a:bodyPr>
          <a:lstStyle>
            <a:lvl1pPr algn="l">
              <a:lnSpc>
                <a:spcPts val="4400"/>
              </a:lnSpc>
              <a:defRPr sz="4000" b="1">
                <a:solidFill>
                  <a:schemeClr val="bg1"/>
                </a:solidFill>
              </a:defRPr>
            </a:lvl1pPr>
          </a:lstStyle>
          <a:p>
            <a:r>
              <a:rPr lang="en-US" dirty="0" smtClean="0"/>
              <a:t>Insert the title of your</a:t>
            </a:r>
            <a:br>
              <a:rPr lang="en-US" dirty="0" smtClean="0"/>
            </a:br>
            <a:r>
              <a:rPr lang="en-US" dirty="0" smtClean="0"/>
              <a:t>presentation here</a:t>
            </a:r>
            <a:endParaRPr lang="cs-CZ" dirty="0"/>
          </a:p>
        </p:txBody>
      </p:sp>
      <p:sp>
        <p:nvSpPr>
          <p:cNvPr id="3" name="Subtitle 2"/>
          <p:cNvSpPr>
            <a:spLocks noGrp="1"/>
          </p:cNvSpPr>
          <p:nvPr>
            <p:ph type="subTitle" idx="1" hasCustomPrompt="1"/>
          </p:nvPr>
        </p:nvSpPr>
        <p:spPr>
          <a:xfrm>
            <a:off x="944966" y="5157192"/>
            <a:ext cx="7848872" cy="432048"/>
          </a:xfrm>
        </p:spPr>
        <p:txBody>
          <a:bodyPr wrap="square" lIns="0" tIns="0" rIns="0" bIns="0">
            <a:noAutofit/>
          </a:bodyPr>
          <a:lstStyle>
            <a:lvl1pPr marL="0" indent="0" algn="l">
              <a:buNone/>
              <a:defRPr sz="23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Enter your subtitle or main author’s name here</a:t>
            </a:r>
            <a:endParaRPr lang="cs-CZ" dirty="0"/>
          </a:p>
        </p:txBody>
      </p:sp>
    </p:spTree>
    <p:extLst>
      <p:ext uri="{BB962C8B-B14F-4D97-AF65-F5344CB8AC3E}">
        <p14:creationId xmlns:p14="http://schemas.microsoft.com/office/powerpoint/2010/main" val="200604367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29727442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548403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cs-C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2847867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257786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cs-C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7646915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7273718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4603731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cs-C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3616957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cs-C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cs-CZ"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6733736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18033072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cs-C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174A7BE-56BD-4FD4-9571-3EA31545FFF0}" type="datetimeFigureOut">
              <a:rPr lang="cs-CZ" smtClean="0">
                <a:solidFill>
                  <a:prstClr val="black"/>
                </a:solidFill>
              </a:rPr>
              <a:pPr/>
              <a:t>9. 7. 2015</a:t>
            </a:fld>
            <a:endParaRPr lang="cs-CZ"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cs-CZ"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F0DFC0-4755-4724-8758-F9B344443C88}" type="slidenum">
              <a:rPr lang="cs-CZ" smtClean="0">
                <a:solidFill>
                  <a:prstClr val="black"/>
                </a:solidFill>
              </a:rPr>
              <a:pPr/>
              <a:t>‹#›</a:t>
            </a:fld>
            <a:endParaRPr lang="cs-CZ" dirty="0">
              <a:solidFill>
                <a:prstClr val="black"/>
              </a:solidFill>
            </a:endParaRPr>
          </a:p>
        </p:txBody>
      </p:sp>
    </p:spTree>
    <p:extLst>
      <p:ext uri="{BB962C8B-B14F-4D97-AF65-F5344CB8AC3E}">
        <p14:creationId xmlns:p14="http://schemas.microsoft.com/office/powerpoint/2010/main" val="80833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BB6A2A-41A6-4C98-A4A3-663FE383DBB3}" type="datetimeFigureOut">
              <a:rPr lang="en-US" smtClean="0"/>
              <a:t>7/9/2015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31DCE-0A0A-4356-A958-819389B1C923}" type="slidenum">
              <a:rPr lang="en-US" smtClean="0"/>
              <a:t>‹#›</a:t>
            </a:fld>
            <a:endParaRPr lang="en-US"/>
          </a:p>
        </p:txBody>
      </p:sp>
    </p:spTree>
    <p:extLst>
      <p:ext uri="{BB962C8B-B14F-4D97-AF65-F5344CB8AC3E}">
        <p14:creationId xmlns:p14="http://schemas.microsoft.com/office/powerpoint/2010/main" val="151029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3.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3.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t>7/9/2015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t>‹#›</a:t>
            </a:fld>
            <a:endParaRPr lang="en-US"/>
          </a:p>
        </p:txBody>
      </p:sp>
    </p:spTree>
    <p:extLst>
      <p:ext uri="{BB962C8B-B14F-4D97-AF65-F5344CB8AC3E}">
        <p14:creationId xmlns:p14="http://schemas.microsoft.com/office/powerpoint/2010/main" val="2670798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0367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55787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474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3449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6A2A-41A6-4C98-A4A3-663FE383DBB3}" type="datetimeFigureOut">
              <a:rPr lang="en-US" smtClean="0">
                <a:solidFill>
                  <a:prstClr val="black">
                    <a:tint val="75000"/>
                  </a:prstClr>
                </a:solidFill>
              </a:rPr>
              <a:pPr/>
              <a:t>7/9/2015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31DCE-0A0A-4356-A958-819389B1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1913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4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2656"/>
            <a:ext cx="8229600" cy="576064"/>
          </a:xfrm>
          <a:prstGeom prst="rect">
            <a:avLst/>
          </a:prstGeom>
        </p:spPr>
        <p:txBody>
          <a:bodyPr vert="horz" lIns="0" tIns="0" rIns="0" bIns="0" rtlCol="0" anchor="t">
            <a:noAutofit/>
          </a:bodyPr>
          <a:lstStyle/>
          <a:p>
            <a:r>
              <a:rPr lang="en-US" smtClean="0"/>
              <a:t>Click to edit Master title style</a:t>
            </a:r>
            <a:endParaRPr lang="cs-CZ"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dirty="0"/>
          </a:p>
        </p:txBody>
      </p:sp>
    </p:spTree>
    <p:extLst>
      <p:ext uri="{BB962C8B-B14F-4D97-AF65-F5344CB8AC3E}">
        <p14:creationId xmlns:p14="http://schemas.microsoft.com/office/powerpoint/2010/main" val="16459367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3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2656"/>
            <a:ext cx="8229600" cy="576064"/>
          </a:xfrm>
          <a:prstGeom prst="rect">
            <a:avLst/>
          </a:prstGeom>
        </p:spPr>
        <p:txBody>
          <a:bodyPr vert="horz" lIns="0" tIns="0" rIns="0" bIns="0" rtlCol="0" anchor="t">
            <a:noAutofit/>
          </a:bodyPr>
          <a:lstStyle/>
          <a:p>
            <a:r>
              <a:rPr lang="en-US" smtClean="0"/>
              <a:t>Click to edit Master title style</a:t>
            </a:r>
            <a:endParaRPr lang="cs-CZ"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dirty="0"/>
          </a:p>
        </p:txBody>
      </p:sp>
    </p:spTree>
    <p:extLst>
      <p:ext uri="{BB962C8B-B14F-4D97-AF65-F5344CB8AC3E}">
        <p14:creationId xmlns:p14="http://schemas.microsoft.com/office/powerpoint/2010/main" val="2225340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33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9.jp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9.jp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devnet.kentico.com/Blogs/Thomas-Robbins.aspx" TargetMode="External"/><Relationship Id="rId13" Type="http://schemas.openxmlformats.org/officeDocument/2006/relationships/hyperlink" Target="https://www1.gotomeeting.com/register/595632009" TargetMode="External"/><Relationship Id="rId3" Type="http://schemas.openxmlformats.org/officeDocument/2006/relationships/hyperlink" Target="http://www.bitwizards.com/Home" TargetMode="External"/><Relationship Id="rId7" Type="http://schemas.openxmlformats.org/officeDocument/2006/relationships/hyperlink" Target="https://www1.gotomeeting.com/register/744432432" TargetMode="External"/><Relationship Id="rId12" Type="http://schemas.openxmlformats.org/officeDocument/2006/relationships/hyperlink" Target="http://devnet.kentico.com/Blogs/Dominik-Pinter.aspx" TargetMode="External"/><Relationship Id="rId2" Type="http://schemas.openxmlformats.org/officeDocument/2006/relationships/hyperlink" Target="http://www.bitwizards.com/Blogs/Vincent-Mayfield" TargetMode="External"/><Relationship Id="rId1" Type="http://schemas.openxmlformats.org/officeDocument/2006/relationships/slideLayout" Target="../slideLayouts/slideLayout69.xml"/><Relationship Id="rId6" Type="http://schemas.openxmlformats.org/officeDocument/2006/relationships/hyperlink" Target="http://www.bizstream.com/" TargetMode="External"/><Relationship Id="rId11" Type="http://schemas.openxmlformats.org/officeDocument/2006/relationships/hyperlink" Target="https://www1.gotomeeting.com/register/386845345" TargetMode="External"/><Relationship Id="rId5" Type="http://schemas.openxmlformats.org/officeDocument/2006/relationships/hyperlink" Target="http://www.mcbeev.com/" TargetMode="External"/><Relationship Id="rId15" Type="http://schemas.openxmlformats.org/officeDocument/2006/relationships/hyperlink" Target="https://www1.gotomeeting.com/register/670723552" TargetMode="External"/><Relationship Id="rId10" Type="http://schemas.openxmlformats.org/officeDocument/2006/relationships/hyperlink" Target="http://www.bitwizards.com/Blogs/Bryan-Soltis" TargetMode="External"/><Relationship Id="rId4" Type="http://schemas.openxmlformats.org/officeDocument/2006/relationships/hyperlink" Target="https://www1.gotomeeting.com/register/702391321" TargetMode="External"/><Relationship Id="rId9" Type="http://schemas.openxmlformats.org/officeDocument/2006/relationships/hyperlink" Target="https://www1.gotomeeting.com/register/782489681" TargetMode="External"/><Relationship Id="rId14" Type="http://schemas.openxmlformats.org/officeDocument/2006/relationships/hyperlink" Target="https://www1.gotomeeting.com/register/16678678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jpg"/><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39.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jp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8.png"/><Relationship Id="rId7"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77.png"/><Relationship Id="rId4" Type="http://schemas.openxmlformats.org/officeDocument/2006/relationships/image" Target="../media/image79.pn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86.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51.png"/><Relationship Id="rId9"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87.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5.png"/><Relationship Id="rId7" Type="http://schemas.openxmlformats.org/officeDocument/2006/relationships/image" Target="../media/image90.png"/><Relationship Id="rId12"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98.png"/><Relationship Id="rId5" Type="http://schemas.openxmlformats.org/officeDocument/2006/relationships/image" Target="../media/image99.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96.png"/></Relationships>
</file>

<file path=ppt/slides/_rels/slide5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9.jp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7.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8.xml"/><Relationship Id="rId1" Type="http://schemas.openxmlformats.org/officeDocument/2006/relationships/slideLayout" Target="../slideLayouts/slideLayout5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9.xml"/><Relationship Id="rId1" Type="http://schemas.openxmlformats.org/officeDocument/2006/relationships/slideLayout" Target="../slideLayouts/slideLayout56.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jpg"/><Relationship Id="rId7"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jpg"/><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122.jpg"/><Relationship Id="rId4" Type="http://schemas.openxmlformats.org/officeDocument/2006/relationships/image" Target="../media/image121.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wmf"/><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wmf"/></Relationships>
</file>

<file path=ppt/slides/_rels/slide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7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9.jpg"/><Relationship Id="rId7"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1.png"/><Relationship Id="rId9"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hyperlink" Target="http://devnet.kentico.com/Blogs/Thomas-Robbins.aspx" TargetMode="External"/><Relationship Id="rId13" Type="http://schemas.openxmlformats.org/officeDocument/2006/relationships/hyperlink" Target="https://www1.gotomeeting.com/register/595632009" TargetMode="External"/><Relationship Id="rId3" Type="http://schemas.openxmlformats.org/officeDocument/2006/relationships/hyperlink" Target="http://www.bitwizards.com/Home" TargetMode="External"/><Relationship Id="rId7" Type="http://schemas.openxmlformats.org/officeDocument/2006/relationships/hyperlink" Target="https://www1.gotomeeting.com/register/744432432" TargetMode="External"/><Relationship Id="rId12" Type="http://schemas.openxmlformats.org/officeDocument/2006/relationships/hyperlink" Target="http://devnet.kentico.com/Blogs/Dominik-Pinter.aspx" TargetMode="External"/><Relationship Id="rId2" Type="http://schemas.openxmlformats.org/officeDocument/2006/relationships/hyperlink" Target="http://www.bitwizards.com/Blogs/Vincent-Mayfield" TargetMode="External"/><Relationship Id="rId1" Type="http://schemas.openxmlformats.org/officeDocument/2006/relationships/slideLayout" Target="../slideLayouts/slideLayout80.xml"/><Relationship Id="rId6" Type="http://schemas.openxmlformats.org/officeDocument/2006/relationships/hyperlink" Target="http://www.bizstream.com/" TargetMode="External"/><Relationship Id="rId11" Type="http://schemas.openxmlformats.org/officeDocument/2006/relationships/hyperlink" Target="https://www1.gotomeeting.com/register/386845345" TargetMode="External"/><Relationship Id="rId5" Type="http://schemas.openxmlformats.org/officeDocument/2006/relationships/hyperlink" Target="http://www.mcbeev.com/" TargetMode="External"/><Relationship Id="rId15" Type="http://schemas.openxmlformats.org/officeDocument/2006/relationships/hyperlink" Target="https://www1.gotomeeting.com/register/670723552" TargetMode="External"/><Relationship Id="rId10" Type="http://schemas.openxmlformats.org/officeDocument/2006/relationships/hyperlink" Target="http://www.bitwizards.com/Blogs/Bryan-Soltis" TargetMode="External"/><Relationship Id="rId4" Type="http://schemas.openxmlformats.org/officeDocument/2006/relationships/hyperlink" Target="https://www1.gotomeeting.com/register/702391321" TargetMode="External"/><Relationship Id="rId9" Type="http://schemas.openxmlformats.org/officeDocument/2006/relationships/hyperlink" Target="https://www1.gotomeeting.com/register/782489681" TargetMode="External"/><Relationship Id="rId14" Type="http://schemas.openxmlformats.org/officeDocument/2006/relationships/hyperlink" Target="https://www1.gotomeeting.com/register/1667867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ubtitle 2"/>
          <p:cNvSpPr>
            <a:spLocks noGrp="1"/>
          </p:cNvSpPr>
          <p:nvPr>
            <p:ph type="subTitle" idx="1"/>
          </p:nvPr>
        </p:nvSpPr>
        <p:spPr>
          <a:xfrm>
            <a:off x="457200" y="2362200"/>
            <a:ext cx="8153400" cy="2667000"/>
          </a:xfrm>
          <a:ln>
            <a:noFill/>
          </a:ln>
          <a:effectLst/>
        </p:spPr>
        <p:txBody>
          <a:bodyPr>
            <a:normAutofit/>
          </a:bodyPr>
          <a:lstStyle/>
          <a:p>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An Overview of Windows Azure</a:t>
            </a:r>
            <a:endParaRPr lang="en-US" sz="2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endParaRPr>
          </a:p>
          <a:p>
            <a:endParaRPr lang="en-US" sz="1600" dirty="0" smtClean="0">
              <a:solidFill>
                <a:schemeClr val="tx2">
                  <a:lumMod val="50000"/>
                </a:schemeClr>
              </a:solidFill>
              <a:latin typeface="Arial" pitchFamily="34" charset="0"/>
              <a:cs typeface="Arial" pitchFamily="34" charset="0"/>
            </a:endParaRPr>
          </a:p>
          <a:p>
            <a:endParaRPr lang="en-US" sz="1600" dirty="0">
              <a:solidFill>
                <a:schemeClr val="tx2">
                  <a:lumMod val="50000"/>
                </a:schemeClr>
              </a:solidFill>
              <a:latin typeface="Arial" pitchFamily="34" charset="0"/>
              <a:cs typeface="Arial" pitchFamily="34" charset="0"/>
            </a:endParaRPr>
          </a:p>
          <a:p>
            <a:endParaRPr lang="en-US" sz="1600" dirty="0" smtClean="0">
              <a:solidFill>
                <a:schemeClr val="tx2">
                  <a:lumMod val="50000"/>
                </a:schemeClr>
              </a:solidFill>
              <a:latin typeface="Arial" pitchFamily="34" charset="0"/>
              <a:cs typeface="Arial" pitchFamily="34" charset="0"/>
            </a:endParaRPr>
          </a:p>
          <a:p>
            <a:r>
              <a:rPr lang="en-US" sz="1600" dirty="0" smtClean="0">
                <a:solidFill>
                  <a:schemeClr val="tx2">
                    <a:lumMod val="50000"/>
                  </a:schemeClr>
                </a:solidFill>
                <a:latin typeface="Arial" pitchFamily="34" charset="0"/>
                <a:cs typeface="Arial" pitchFamily="34" charset="0"/>
              </a:rPr>
              <a:t>Presented by Vince Mayfield</a:t>
            </a:r>
          </a:p>
          <a:p>
            <a:r>
              <a:rPr lang="en-US" sz="1600" dirty="0" smtClean="0">
                <a:solidFill>
                  <a:schemeClr val="tx2">
                    <a:lumMod val="50000"/>
                  </a:schemeClr>
                </a:solidFill>
                <a:latin typeface="Arial" pitchFamily="34" charset="0"/>
                <a:cs typeface="Arial" pitchFamily="34" charset="0"/>
              </a:rPr>
              <a:t>CEO Bit-Wizards</a:t>
            </a:r>
          </a:p>
        </p:txBody>
      </p:sp>
      <p:cxnSp>
        <p:nvCxnSpPr>
          <p:cNvPr id="3" name="Straight Connector 2"/>
          <p:cNvCxnSpPr/>
          <p:nvPr/>
        </p:nvCxnSpPr>
        <p:spPr>
          <a:xfrm>
            <a:off x="1219200" y="3657600"/>
            <a:ext cx="6934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61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6" name="TextBox 11"/>
          <p:cNvSpPr txBox="1">
            <a:spLocks noChangeArrowheads="1"/>
          </p:cNvSpPr>
          <p:nvPr/>
        </p:nvSpPr>
        <p:spPr bwMode="auto">
          <a:xfrm>
            <a:off x="5410200" y="1621418"/>
            <a:ext cx="2425665"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Service Models</a:t>
            </a:r>
            <a:endParaRPr lang="en-US" sz="2400" b="1" dirty="0">
              <a:solidFill>
                <a:schemeClr val="accent1">
                  <a:lumMod val="50000"/>
                </a:schemeClr>
              </a:solidFill>
              <a:latin typeface="Arial" pitchFamily="34" charset="0"/>
              <a:cs typeface="Arial" pitchFamily="34" charset="0"/>
            </a:endParaRPr>
          </a:p>
        </p:txBody>
      </p:sp>
      <p:sp>
        <p:nvSpPr>
          <p:cNvPr id="7" name="TextBox 11"/>
          <p:cNvSpPr txBox="1">
            <a:spLocks noChangeArrowheads="1"/>
          </p:cNvSpPr>
          <p:nvPr/>
        </p:nvSpPr>
        <p:spPr bwMode="auto">
          <a:xfrm>
            <a:off x="1066800" y="1663205"/>
            <a:ext cx="3090911"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Deployment Models</a:t>
            </a:r>
            <a:endParaRPr lang="en-US" sz="2400" b="1" dirty="0">
              <a:solidFill>
                <a:schemeClr val="accent1">
                  <a:lumMod val="50000"/>
                </a:schemeClr>
              </a:solidFill>
              <a:latin typeface="Arial" pitchFamily="34" charset="0"/>
              <a:cs typeface="Arial" pitchFamily="34" charset="0"/>
            </a:endParaRPr>
          </a:p>
        </p:txBody>
      </p:sp>
      <p:graphicFrame>
        <p:nvGraphicFramePr>
          <p:cNvPr id="10" name="Diagram 9"/>
          <p:cNvGraphicFramePr/>
          <p:nvPr>
            <p:extLst>
              <p:ext uri="{D42A27DB-BD31-4B8C-83A1-F6EECF244321}">
                <p14:modId xmlns:p14="http://schemas.microsoft.com/office/powerpoint/2010/main" val="3101744285"/>
              </p:ext>
            </p:extLst>
          </p:nvPr>
        </p:nvGraphicFramePr>
        <p:xfrm>
          <a:off x="4648200" y="2255601"/>
          <a:ext cx="4038600" cy="3002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p:cNvGraphicFramePr/>
          <p:nvPr>
            <p:extLst>
              <p:ext uri="{D42A27DB-BD31-4B8C-83A1-F6EECF244321}">
                <p14:modId xmlns:p14="http://schemas.microsoft.com/office/powerpoint/2010/main" val="1790826093"/>
              </p:ext>
            </p:extLst>
          </p:nvPr>
        </p:nvGraphicFramePr>
        <p:xfrm>
          <a:off x="731445" y="2362200"/>
          <a:ext cx="3761620" cy="2895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65228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Why The Cloud?</a:t>
            </a:r>
            <a:endParaRPr lang="en-US" sz="5400" b="1" spc="-150"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948905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Gartner Hype Cycle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657350"/>
            <a:ext cx="6477000" cy="4210050"/>
          </a:xfrm>
          <a:prstGeom prst="rect">
            <a:avLst/>
          </a:prstGeom>
        </p:spPr>
      </p:pic>
    </p:spTree>
    <p:extLst>
      <p:ext uri="{BB962C8B-B14F-4D97-AF65-F5344CB8AC3E}">
        <p14:creationId xmlns:p14="http://schemas.microsoft.com/office/powerpoint/2010/main" val="1420295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fontScale="90000"/>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2011 Gartner Hype Cycle Report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8077200" cy="4038600"/>
          </a:xfrm>
        </p:spPr>
        <p:txBody>
          <a:bodyPr>
            <a:noAutofit/>
          </a:bodyPr>
          <a:lstStyle/>
          <a:p>
            <a:pPr>
              <a:buSzPct val="75000"/>
            </a:pPr>
            <a:r>
              <a:rPr lang="en-US" sz="2400" b="1" dirty="0" smtClean="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Gartner predicts that the most transformational technologies included in the Hype Cycle will be the following: </a:t>
            </a:r>
            <a:r>
              <a:rPr lang="en-US" sz="2400" b="1" dirty="0" smtClean="0">
                <a:solidFill>
                  <a:schemeClr val="accent1">
                    <a:lumMod val="50000"/>
                  </a:schemeClr>
                </a:solidFill>
                <a:latin typeface="Arial" pitchFamily="34" charset="0"/>
                <a:cs typeface="Arial" pitchFamily="34" charset="0"/>
              </a:rPr>
              <a:t>Virtualization</a:t>
            </a:r>
            <a:r>
              <a:rPr lang="en-US" sz="2400" dirty="0" smtClean="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Big Data</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Cloud Advertising</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Cloud Computing</a:t>
            </a:r>
            <a:r>
              <a:rPr lang="en-US" sz="2400" dirty="0">
                <a:solidFill>
                  <a:schemeClr val="accent1">
                    <a:lumMod val="50000"/>
                  </a:schemeClr>
                </a:solidFill>
                <a:latin typeface="Arial" pitchFamily="34" charset="0"/>
                <a:cs typeface="Arial" pitchFamily="34" charset="0"/>
              </a:rPr>
              <a:t>, </a:t>
            </a:r>
            <a:r>
              <a:rPr lang="en-US" sz="2400" b="1" dirty="0">
                <a:solidFill>
                  <a:schemeClr val="accent1">
                    <a:lumMod val="50000"/>
                  </a:schemeClr>
                </a:solidFill>
                <a:latin typeface="Arial" pitchFamily="34" charset="0"/>
                <a:cs typeface="Arial" pitchFamily="34" charset="0"/>
              </a:rPr>
              <a:t>Platform-as-a-Service (</a:t>
            </a:r>
            <a:r>
              <a:rPr lang="en-US" sz="2400" b="1" dirty="0" err="1">
                <a:solidFill>
                  <a:schemeClr val="accent1">
                    <a:lumMod val="50000"/>
                  </a:schemeClr>
                </a:solidFill>
                <a:latin typeface="Arial" pitchFamily="34" charset="0"/>
                <a:cs typeface="Arial" pitchFamily="34" charset="0"/>
              </a:rPr>
              <a:t>PaaS</a:t>
            </a:r>
            <a:r>
              <a:rPr lang="en-US" sz="2400" b="1" dirty="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 </a:t>
            </a:r>
            <a:r>
              <a:rPr lang="en-US" sz="2400" b="1" dirty="0" smtClean="0">
                <a:solidFill>
                  <a:schemeClr val="accent1">
                    <a:lumMod val="50000"/>
                  </a:schemeClr>
                </a:solidFill>
                <a:latin typeface="Arial" pitchFamily="34" charset="0"/>
                <a:cs typeface="Arial" pitchFamily="34" charset="0"/>
              </a:rPr>
              <a:t>Public </a:t>
            </a:r>
            <a:r>
              <a:rPr lang="en-US" sz="2400" b="1" dirty="0">
                <a:solidFill>
                  <a:schemeClr val="accent1">
                    <a:lumMod val="50000"/>
                  </a:schemeClr>
                </a:solidFill>
                <a:latin typeface="Arial" pitchFamily="34" charset="0"/>
                <a:cs typeface="Arial" pitchFamily="34" charset="0"/>
              </a:rPr>
              <a:t>Cloud </a:t>
            </a:r>
            <a:r>
              <a:rPr lang="en-US" sz="2400" b="1" dirty="0" smtClean="0">
                <a:solidFill>
                  <a:schemeClr val="accent1">
                    <a:lumMod val="50000"/>
                  </a:schemeClr>
                </a:solidFill>
                <a:latin typeface="Arial" pitchFamily="34" charset="0"/>
                <a:cs typeface="Arial" pitchFamily="34" charset="0"/>
              </a:rPr>
              <a:t>Computing</a:t>
            </a:r>
            <a:r>
              <a:rPr lang="en-US" sz="2400" dirty="0" smtClean="0">
                <a:solidFill>
                  <a:schemeClr val="accent1">
                    <a:lumMod val="50000"/>
                  </a:schemeClr>
                </a:solidFill>
                <a:latin typeface="Arial" pitchFamily="34" charset="0"/>
                <a:cs typeface="Arial" pitchFamily="34" charset="0"/>
              </a:rPr>
              <a:t>, and </a:t>
            </a:r>
            <a:r>
              <a:rPr lang="en-US" sz="2400" b="1" dirty="0" smtClean="0">
                <a:solidFill>
                  <a:schemeClr val="accent1">
                    <a:lumMod val="50000"/>
                  </a:schemeClr>
                </a:solidFill>
                <a:latin typeface="Arial" pitchFamily="34" charset="0"/>
                <a:cs typeface="Arial" pitchFamily="34" charset="0"/>
              </a:rPr>
              <a:t>Hybrid </a:t>
            </a:r>
            <a:r>
              <a:rPr lang="en-US" sz="2400" b="1" dirty="0">
                <a:solidFill>
                  <a:schemeClr val="accent1">
                    <a:lumMod val="50000"/>
                  </a:schemeClr>
                </a:solidFill>
                <a:latin typeface="Arial" pitchFamily="34" charset="0"/>
                <a:cs typeface="Arial" pitchFamily="34" charset="0"/>
              </a:rPr>
              <a:t>Cloud </a:t>
            </a:r>
            <a:r>
              <a:rPr lang="en-US" sz="2400" b="1" dirty="0" smtClean="0">
                <a:solidFill>
                  <a:schemeClr val="accent1">
                    <a:lumMod val="50000"/>
                  </a:schemeClr>
                </a:solidFill>
                <a:latin typeface="Arial" pitchFamily="34" charset="0"/>
                <a:cs typeface="Arial" pitchFamily="34" charset="0"/>
              </a:rPr>
              <a:t>Computing</a:t>
            </a:r>
            <a:r>
              <a:rPr lang="en-US" sz="2400" dirty="0" smtClean="0">
                <a:solidFill>
                  <a:schemeClr val="accent1">
                    <a:lumMod val="50000"/>
                  </a:schemeClr>
                </a:solidFill>
                <a:latin typeface="Arial" pitchFamily="34" charset="0"/>
                <a:cs typeface="Arial" pitchFamily="34" charset="0"/>
              </a:rPr>
              <a:t>.</a:t>
            </a:r>
            <a:r>
              <a:rPr lang="en-US" sz="2400" b="1" dirty="0" smtClean="0">
                <a:solidFill>
                  <a:schemeClr val="accent1">
                    <a:lumMod val="50000"/>
                  </a:schemeClr>
                </a:solidFill>
                <a:latin typeface="Arial" pitchFamily="34" charset="0"/>
                <a:cs typeface="Arial" pitchFamily="34" charset="0"/>
              </a:rPr>
              <a:t>“</a:t>
            </a:r>
          </a:p>
          <a:p>
            <a:pPr>
              <a:buSzPct val="75000"/>
            </a:pPr>
            <a:r>
              <a:rPr lang="en-US" sz="2400" b="1" dirty="0" smtClean="0">
                <a:solidFill>
                  <a:schemeClr val="accent1">
                    <a:lumMod val="50000"/>
                  </a:schemeClr>
                </a:solidFill>
                <a:latin typeface="Arial" pitchFamily="34" charset="0"/>
                <a:cs typeface="Arial" pitchFamily="34" charset="0"/>
              </a:rPr>
              <a:t/>
            </a:r>
            <a:br>
              <a:rPr lang="en-US" sz="2400" b="1" dirty="0" smtClean="0">
                <a:solidFill>
                  <a:schemeClr val="accent1">
                    <a:lumMod val="50000"/>
                  </a:schemeClr>
                </a:solidFill>
                <a:latin typeface="Arial" pitchFamily="34" charset="0"/>
                <a:cs typeface="Arial" pitchFamily="34" charset="0"/>
              </a:rPr>
            </a:br>
            <a:r>
              <a:rPr lang="en-US" sz="2400" b="1" dirty="0" smtClean="0">
                <a:solidFill>
                  <a:schemeClr val="accent1">
                    <a:lumMod val="50000"/>
                  </a:schemeClr>
                </a:solidFill>
                <a:latin typeface="Arial" pitchFamily="34" charset="0"/>
                <a:cs typeface="Arial" pitchFamily="34" charset="0"/>
              </a:rPr>
              <a:t>Gartner 2011 </a:t>
            </a:r>
            <a:r>
              <a:rPr lang="en-US" sz="2400" b="1" dirty="0">
                <a:solidFill>
                  <a:schemeClr val="accent1">
                    <a:lumMod val="50000"/>
                  </a:schemeClr>
                </a:solidFill>
                <a:latin typeface="Arial" pitchFamily="34" charset="0"/>
                <a:cs typeface="Arial" pitchFamily="34" charset="0"/>
              </a:rPr>
              <a:t>Hype Cycle Report</a:t>
            </a:r>
          </a:p>
        </p:txBody>
      </p:sp>
    </p:spTree>
    <p:extLst>
      <p:ext uri="{BB962C8B-B14F-4D97-AF65-F5344CB8AC3E}">
        <p14:creationId xmlns:p14="http://schemas.microsoft.com/office/powerpoint/2010/main" val="1072642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is Here &amp; Now</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8077200" cy="4038600"/>
          </a:xfrm>
        </p:spPr>
        <p:txBody>
          <a:bodyPr>
            <a:noAutofit/>
          </a:bodyPr>
          <a:lstStyle/>
          <a:p>
            <a:pPr>
              <a:buSzPct val="75000"/>
            </a:pPr>
            <a:r>
              <a:rPr lang="en-US" sz="2000" dirty="0" smtClean="0">
                <a:solidFill>
                  <a:schemeClr val="accent1">
                    <a:lumMod val="50000"/>
                  </a:schemeClr>
                </a:solidFill>
                <a:latin typeface="Arial" pitchFamily="34" charset="0"/>
                <a:cs typeface="Arial" pitchFamily="34" charset="0"/>
              </a:rPr>
              <a:t>“Annually </a:t>
            </a:r>
            <a:r>
              <a:rPr lang="en-US" sz="2000" dirty="0">
                <a:solidFill>
                  <a:schemeClr val="accent1">
                    <a:lumMod val="50000"/>
                  </a:schemeClr>
                </a:solidFill>
                <a:latin typeface="Arial" pitchFamily="34" charset="0"/>
                <a:cs typeface="Arial" pitchFamily="34" charset="0"/>
              </a:rPr>
              <a:t>Microsoft invests approximately 9 Billion dollars in R&amp;D. </a:t>
            </a:r>
            <a:endParaRPr lang="en-US" sz="2000" dirty="0" smtClean="0">
              <a:solidFill>
                <a:schemeClr val="accent1">
                  <a:lumMod val="50000"/>
                </a:schemeClr>
              </a:solidFill>
              <a:latin typeface="Arial" pitchFamily="34" charset="0"/>
              <a:cs typeface="Arial" pitchFamily="34" charset="0"/>
            </a:endParaRPr>
          </a:p>
          <a:p>
            <a:pPr>
              <a:buSzPct val="75000"/>
            </a:pPr>
            <a:endParaRPr lang="en-US" sz="2000" dirty="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As of 2012, 95</a:t>
            </a:r>
            <a:r>
              <a:rPr lang="en-US" sz="2000" dirty="0">
                <a:solidFill>
                  <a:schemeClr val="accent1">
                    <a:lumMod val="50000"/>
                  </a:schemeClr>
                </a:solidFill>
                <a:latin typeface="Arial" pitchFamily="34" charset="0"/>
                <a:cs typeface="Arial" pitchFamily="34" charset="0"/>
              </a:rPr>
              <a:t>% of Microsoft's 40,000 engineers </a:t>
            </a:r>
            <a:r>
              <a:rPr lang="en-US" sz="2000" dirty="0" smtClean="0">
                <a:solidFill>
                  <a:schemeClr val="accent1">
                    <a:lumMod val="50000"/>
                  </a:schemeClr>
                </a:solidFill>
                <a:latin typeface="Arial" pitchFamily="34" charset="0"/>
                <a:cs typeface="Arial" pitchFamily="34" charset="0"/>
              </a:rPr>
              <a:t>are working </a:t>
            </a:r>
            <a:r>
              <a:rPr lang="en-US" sz="2000" dirty="0">
                <a:solidFill>
                  <a:schemeClr val="accent1">
                    <a:lumMod val="50000"/>
                  </a:schemeClr>
                </a:solidFill>
                <a:latin typeface="Arial" pitchFamily="34" charset="0"/>
                <a:cs typeface="Arial" pitchFamily="34" charset="0"/>
              </a:rPr>
              <a:t>on new cloud applications and new cloud services. </a:t>
            </a:r>
            <a:endParaRPr lang="en-US" sz="2000" dirty="0" smtClean="0">
              <a:solidFill>
                <a:schemeClr val="accent1">
                  <a:lumMod val="50000"/>
                </a:schemeClr>
              </a:solidFill>
              <a:latin typeface="Arial" pitchFamily="34" charset="0"/>
              <a:cs typeface="Arial" pitchFamily="34" charset="0"/>
            </a:endParaRPr>
          </a:p>
          <a:p>
            <a:pPr>
              <a:buSzPct val="75000"/>
            </a:pPr>
            <a:endParaRPr lang="en-US" sz="2000" dirty="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Technology </a:t>
            </a:r>
            <a:r>
              <a:rPr lang="en-US" sz="2000" dirty="0">
                <a:solidFill>
                  <a:schemeClr val="accent1">
                    <a:lumMod val="50000"/>
                  </a:schemeClr>
                </a:solidFill>
                <a:latin typeface="Arial" pitchFamily="34" charset="0"/>
                <a:cs typeface="Arial" pitchFamily="34" charset="0"/>
              </a:rPr>
              <a:t>leaders like Microsoft do not invest this heavily on technology that is a fad or has no real chance of succeeding</a:t>
            </a:r>
            <a:r>
              <a:rPr lang="en-US" sz="2000" dirty="0" smtClean="0">
                <a:solidFill>
                  <a:schemeClr val="accent1">
                    <a:lumMod val="50000"/>
                  </a:schemeClr>
                </a:solidFill>
                <a:latin typeface="Arial" pitchFamily="34" charset="0"/>
                <a:cs typeface="Arial" pitchFamily="34" charset="0"/>
              </a:rPr>
              <a:t>.”</a:t>
            </a:r>
          </a:p>
          <a:p>
            <a:pPr>
              <a:buSzPct val="75000"/>
            </a:pPr>
            <a:endParaRPr lang="en-US" sz="2000" dirty="0" smtClean="0">
              <a:solidFill>
                <a:schemeClr val="accent1">
                  <a:lumMod val="50000"/>
                </a:schemeClr>
              </a:solidFill>
              <a:latin typeface="Arial" pitchFamily="34" charset="0"/>
              <a:cs typeface="Arial" pitchFamily="34" charset="0"/>
            </a:endParaRPr>
          </a:p>
          <a:p>
            <a:pPr>
              <a:buSzPct val="75000"/>
            </a:pPr>
            <a:r>
              <a:rPr lang="en-US" sz="2000" dirty="0" smtClean="0">
                <a:solidFill>
                  <a:schemeClr val="accent1">
                    <a:lumMod val="50000"/>
                  </a:schemeClr>
                </a:solidFill>
                <a:latin typeface="Arial" pitchFamily="34" charset="0"/>
                <a:cs typeface="Arial" pitchFamily="34" charset="0"/>
              </a:rPr>
              <a:t>“The Cloud is fast </a:t>
            </a:r>
            <a:r>
              <a:rPr lang="en-US" sz="2000" dirty="0">
                <a:solidFill>
                  <a:schemeClr val="accent1">
                    <a:lumMod val="50000"/>
                  </a:schemeClr>
                </a:solidFill>
                <a:latin typeface="Arial" pitchFamily="34" charset="0"/>
                <a:cs typeface="Arial" pitchFamily="34" charset="0"/>
              </a:rPr>
              <a:t>changing the landscape of information technology and how businesses view and utilize IT </a:t>
            </a:r>
            <a:r>
              <a:rPr lang="en-US" sz="2000" dirty="0" smtClean="0">
                <a:solidFill>
                  <a:schemeClr val="accent1">
                    <a:lumMod val="50000"/>
                  </a:schemeClr>
                </a:solidFill>
                <a:latin typeface="Arial" pitchFamily="34" charset="0"/>
                <a:cs typeface="Arial" pitchFamily="34" charset="0"/>
              </a:rPr>
              <a:t>resources”</a:t>
            </a:r>
            <a:endParaRPr lang="en-US" sz="2000" dirty="0">
              <a:solidFill>
                <a:schemeClr val="accent1">
                  <a:lumMod val="50000"/>
                </a:schemeClr>
              </a:solidFill>
              <a:latin typeface="Arial" pitchFamily="34" charset="0"/>
              <a:cs typeface="Arial" pitchFamily="34" charset="0"/>
            </a:endParaRPr>
          </a:p>
          <a:p>
            <a:pPr>
              <a:buSzPct val="75000"/>
            </a:pPr>
            <a:r>
              <a:rPr lang="en-US" sz="2000" dirty="0">
                <a:solidFill>
                  <a:schemeClr val="accent1">
                    <a:lumMod val="50000"/>
                  </a:schemeClr>
                </a:solidFill>
                <a:latin typeface="Arial" pitchFamily="34" charset="0"/>
                <a:cs typeface="Arial" pitchFamily="34" charset="0"/>
              </a:rPr>
              <a:t> </a:t>
            </a:r>
            <a:r>
              <a:rPr lang="en-US" sz="2000" b="1" dirty="0" smtClean="0">
                <a:solidFill>
                  <a:schemeClr val="accent1">
                    <a:lumMod val="50000"/>
                  </a:schemeClr>
                </a:solidFill>
                <a:latin typeface="Arial" pitchFamily="34" charset="0"/>
                <a:cs typeface="Arial" pitchFamily="34" charset="0"/>
              </a:rPr>
              <a:t/>
            </a:r>
            <a:br>
              <a:rPr lang="en-US" sz="2000" b="1" dirty="0" smtClean="0">
                <a:solidFill>
                  <a:schemeClr val="accent1">
                    <a:lumMod val="50000"/>
                  </a:schemeClr>
                </a:solidFill>
                <a:latin typeface="Arial" pitchFamily="34" charset="0"/>
                <a:cs typeface="Arial" pitchFamily="34" charset="0"/>
              </a:rPr>
            </a:br>
            <a:r>
              <a:rPr lang="en-US" sz="2000" b="1" dirty="0" smtClean="0">
                <a:solidFill>
                  <a:schemeClr val="accent1">
                    <a:lumMod val="50000"/>
                  </a:schemeClr>
                </a:solidFill>
                <a:latin typeface="Arial" pitchFamily="34" charset="0"/>
                <a:cs typeface="Arial" pitchFamily="34" charset="0"/>
              </a:rPr>
              <a:t>Vince Mayfield</a:t>
            </a:r>
            <a:endParaRPr lang="en-US" sz="2000" b="1" dirty="0">
              <a:solidFill>
                <a:schemeClr val="accent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2172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Business Benefits of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4093428"/>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a:t>
            </a:r>
            <a:r>
              <a:rPr lang="en-US" sz="2800" b="1" dirty="0">
                <a:solidFill>
                  <a:schemeClr val="accent1">
                    <a:lumMod val="50000"/>
                  </a:schemeClr>
                </a:solidFill>
                <a:latin typeface="Arial" pitchFamily="34" charset="0"/>
                <a:cs typeface="Arial" pitchFamily="34" charset="0"/>
              </a:rPr>
              <a:t>five advantages of cloud computing:</a:t>
            </a:r>
            <a:r>
              <a:rPr lang="en-US" sz="2400" dirty="0">
                <a:solidFill>
                  <a:schemeClr val="accent1">
                    <a:lumMod val="50000"/>
                  </a:schemeClr>
                </a:solidFill>
                <a:latin typeface="Arial" pitchFamily="34" charset="0"/>
                <a:cs typeface="Arial" pitchFamily="34" charset="0"/>
              </a:rPr>
              <a:t> </a:t>
            </a: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Pay </a:t>
            </a:r>
            <a:r>
              <a:rPr lang="en-US" sz="2000" dirty="0">
                <a:solidFill>
                  <a:schemeClr val="accent1">
                    <a:lumMod val="50000"/>
                  </a:schemeClr>
                </a:solidFill>
                <a:latin typeface="Arial" pitchFamily="34" charset="0"/>
                <a:cs typeface="Arial" pitchFamily="34" charset="0"/>
              </a:rPr>
              <a:t>only for what you </a:t>
            </a:r>
            <a:r>
              <a:rPr lang="en-US" sz="2000" dirty="0" smtClean="0">
                <a:solidFill>
                  <a:schemeClr val="accent1">
                    <a:lumMod val="50000"/>
                  </a:schemeClr>
                </a:solidFill>
                <a:latin typeface="Arial" pitchFamily="34" charset="0"/>
                <a:cs typeface="Arial" pitchFamily="34" charset="0"/>
              </a:rPr>
              <a:t>use</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Easy/fast </a:t>
            </a:r>
            <a:r>
              <a:rPr lang="en-US" sz="2000" dirty="0">
                <a:solidFill>
                  <a:schemeClr val="accent1">
                    <a:lumMod val="50000"/>
                  </a:schemeClr>
                </a:solidFill>
                <a:latin typeface="Arial" pitchFamily="34" charset="0"/>
                <a:cs typeface="Arial" pitchFamily="34" charset="0"/>
              </a:rPr>
              <a:t>deployment to end </a:t>
            </a:r>
            <a:r>
              <a:rPr lang="en-US" sz="2000" dirty="0" smtClean="0">
                <a:solidFill>
                  <a:schemeClr val="accent1">
                    <a:lumMod val="50000"/>
                  </a:schemeClr>
                </a:solidFill>
                <a:latin typeface="Arial" pitchFamily="34" charset="0"/>
                <a:cs typeface="Arial" pitchFamily="34" charset="0"/>
              </a:rPr>
              <a:t>users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Monthly payments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Encourages </a:t>
            </a:r>
            <a:r>
              <a:rPr lang="en-US" sz="2000" dirty="0">
                <a:solidFill>
                  <a:schemeClr val="accent1">
                    <a:lumMod val="50000"/>
                  </a:schemeClr>
                </a:solidFill>
                <a:latin typeface="Arial" pitchFamily="34" charset="0"/>
                <a:cs typeface="Arial" pitchFamily="34" charset="0"/>
              </a:rPr>
              <a:t>standard </a:t>
            </a:r>
            <a:r>
              <a:rPr lang="en-US" sz="2000" dirty="0" smtClean="0">
                <a:solidFill>
                  <a:schemeClr val="accent1">
                    <a:lumMod val="50000"/>
                  </a:schemeClr>
                </a:solidFill>
                <a:latin typeface="Arial" pitchFamily="34" charset="0"/>
                <a:cs typeface="Arial" pitchFamily="34" charset="0"/>
              </a:rPr>
              <a:t>systems </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Requires </a:t>
            </a:r>
            <a:r>
              <a:rPr lang="en-US" sz="2000" dirty="0">
                <a:solidFill>
                  <a:schemeClr val="accent1">
                    <a:lumMod val="50000"/>
                  </a:schemeClr>
                </a:solidFill>
                <a:latin typeface="Arial" pitchFamily="34" charset="0"/>
                <a:cs typeface="Arial" pitchFamily="34" charset="0"/>
              </a:rPr>
              <a:t>less in-house staff, </a:t>
            </a:r>
            <a:r>
              <a:rPr lang="en-US" sz="2000" dirty="0" smtClean="0">
                <a:solidFill>
                  <a:schemeClr val="accent1">
                    <a:lumMod val="50000"/>
                  </a:schemeClr>
                </a:solidFill>
                <a:latin typeface="Arial" pitchFamily="34" charset="0"/>
                <a:cs typeface="Arial" pitchFamily="34" charset="0"/>
              </a:rPr>
              <a:t>costs</a:t>
            </a:r>
            <a:endParaRPr lang="en-US" sz="2000" dirty="0">
              <a:solidFill>
                <a:schemeClr val="accent1">
                  <a:lumMod val="50000"/>
                </a:schemeClr>
              </a:solidFill>
              <a:latin typeface="Arial" pitchFamily="34" charset="0"/>
              <a:cs typeface="Arial" pitchFamily="34" charset="0"/>
            </a:endParaRPr>
          </a:p>
        </p:txBody>
      </p:sp>
      <p:pic>
        <p:nvPicPr>
          <p:cNvPr id="6146" name="Picture 2" descr="C:\Users\mayfieldv\Desktop\Current\CloudImages\iStock_000018174960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520" y="2208483"/>
            <a:ext cx="4022280" cy="30167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775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Chief Objections to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4038600" cy="2431435"/>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Top Objections to the Cloud:</a:t>
            </a:r>
            <a:r>
              <a:rPr lang="en-US" sz="2400" dirty="0" smtClean="0">
                <a:solidFill>
                  <a:schemeClr val="accent1">
                    <a:lumMod val="50000"/>
                  </a:schemeClr>
                </a:solidFill>
                <a:latin typeface="Arial" pitchFamily="34" charset="0"/>
                <a:cs typeface="Arial" pitchFamily="34" charset="0"/>
              </a:rPr>
              <a:t> </a:t>
            </a:r>
            <a:endParaRPr lang="en-US" sz="2400" dirty="0">
              <a:solidFill>
                <a:schemeClr val="accent1">
                  <a:lumMod val="50000"/>
                </a:schemeClr>
              </a:solidFill>
              <a:latin typeface="Arial" pitchFamily="34" charset="0"/>
              <a:cs typeface="Arial" pitchFamily="34" charset="0"/>
            </a:endParaRP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Compliance Issues</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Security</a:t>
            </a:r>
            <a:endParaRPr lang="en-US" sz="20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000" dirty="0" smtClean="0">
                <a:solidFill>
                  <a:schemeClr val="accent1">
                    <a:lumMod val="50000"/>
                  </a:schemeClr>
                </a:solidFill>
                <a:latin typeface="Arial" pitchFamily="34" charset="0"/>
                <a:cs typeface="Arial" pitchFamily="34" charset="0"/>
              </a:rPr>
              <a:t>Control</a:t>
            </a:r>
            <a:endParaRPr lang="en-US" sz="2000" dirty="0">
              <a:solidFill>
                <a:schemeClr val="accent1">
                  <a:lumMod val="50000"/>
                </a:schemeClr>
              </a:solidFill>
              <a:latin typeface="Arial" pitchFamily="34" charset="0"/>
              <a:cs typeface="Arial" pitchFamily="34" charset="0"/>
            </a:endParaRPr>
          </a:p>
        </p:txBody>
      </p:sp>
      <p:pic>
        <p:nvPicPr>
          <p:cNvPr id="7170" name="Picture 2" descr="C:\Users\mayfieldv\Desktop\Current\CloudImages\HiRes (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752600"/>
            <a:ext cx="4254518" cy="3852863"/>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14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What’s the Real Issue?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Rectangle 2"/>
          <p:cNvSpPr/>
          <p:nvPr/>
        </p:nvSpPr>
        <p:spPr>
          <a:xfrm>
            <a:off x="685801" y="1600200"/>
            <a:ext cx="3505199" cy="3108543"/>
          </a:xfrm>
          <a:prstGeom prst="rect">
            <a:avLst/>
          </a:prstGeom>
        </p:spPr>
        <p:txBody>
          <a:bodyPr wrap="square">
            <a:spAutoFit/>
          </a:bodyPr>
          <a:lstStyle/>
          <a:p>
            <a:pPr>
              <a:spcBef>
                <a:spcPct val="20000"/>
              </a:spcBef>
              <a:buSzPct val="75000"/>
            </a:pPr>
            <a:r>
              <a:rPr lang="en-US" sz="2800" b="1" dirty="0" smtClean="0">
                <a:solidFill>
                  <a:schemeClr val="accent1">
                    <a:lumMod val="50000"/>
                  </a:schemeClr>
                </a:solidFill>
                <a:latin typeface="Arial" pitchFamily="34" charset="0"/>
                <a:cs typeface="Arial" pitchFamily="34" charset="0"/>
              </a:rPr>
              <a:t>Underlying Issues:</a:t>
            </a:r>
            <a:r>
              <a:rPr lang="en-US" sz="2400" dirty="0" smtClean="0">
                <a:solidFill>
                  <a:schemeClr val="accent1">
                    <a:lumMod val="50000"/>
                  </a:schemeClr>
                </a:solidFill>
                <a:latin typeface="Arial" pitchFamily="34" charset="0"/>
                <a:cs typeface="Arial" pitchFamily="34" charset="0"/>
              </a:rPr>
              <a:t> </a:t>
            </a:r>
            <a:endParaRPr lang="en-US" sz="2400" dirty="0">
              <a:solidFill>
                <a:schemeClr val="accent1">
                  <a:lumMod val="50000"/>
                </a:schemeClr>
              </a:solidFill>
              <a:latin typeface="Arial" pitchFamily="34" charset="0"/>
              <a:cs typeface="Arial" pitchFamily="34" charset="0"/>
            </a:endParaRPr>
          </a:p>
          <a:p>
            <a:pPr>
              <a:spcBef>
                <a:spcPct val="20000"/>
              </a:spcBef>
              <a:buSzPct val="75000"/>
            </a:pPr>
            <a:endParaRPr lang="en-US" sz="2000" dirty="0" smtClean="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Fear</a:t>
            </a:r>
            <a:endParaRPr lang="en-US" sz="24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Need to Own Stuff</a:t>
            </a:r>
            <a:endParaRPr lang="en-US" sz="2400" dirty="0">
              <a:solidFill>
                <a:schemeClr val="accent1">
                  <a:lumMod val="50000"/>
                </a:schemeClr>
              </a:solidFill>
              <a:latin typeface="Arial" pitchFamily="34" charset="0"/>
              <a:cs typeface="Arial" pitchFamily="34" charset="0"/>
            </a:endParaRP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Control</a:t>
            </a: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Change</a:t>
            </a:r>
          </a:p>
          <a:p>
            <a:pPr marL="457200" indent="-457200">
              <a:spcBef>
                <a:spcPct val="20000"/>
              </a:spcBef>
              <a:buSzPct val="75000"/>
              <a:buFont typeface="+mj-lt"/>
              <a:buAutoNum type="arabicPeriod"/>
            </a:pPr>
            <a:r>
              <a:rPr lang="en-US" sz="2400" dirty="0" smtClean="0">
                <a:solidFill>
                  <a:schemeClr val="accent1">
                    <a:lumMod val="50000"/>
                  </a:schemeClr>
                </a:solidFill>
                <a:latin typeface="Arial" pitchFamily="34" charset="0"/>
                <a:cs typeface="Arial" pitchFamily="34" charset="0"/>
              </a:rPr>
              <a:t>Perceived Risk</a:t>
            </a:r>
            <a:endParaRPr lang="en-US" sz="2400" dirty="0">
              <a:solidFill>
                <a:schemeClr val="accent1">
                  <a:lumMod val="50000"/>
                </a:schemeClr>
              </a:solidFill>
              <a:latin typeface="Arial" pitchFamily="34" charset="0"/>
              <a:cs typeface="Arial" pitchFamily="34" charset="0"/>
            </a:endParaRPr>
          </a:p>
        </p:txBody>
      </p:sp>
      <p:pic>
        <p:nvPicPr>
          <p:cNvPr id="8194" name="Picture 2" descr="C:\Users\mayfieldv\Desktop\Current\CloudImages\iStock_000015202734X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965433"/>
            <a:ext cx="4968275" cy="329796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230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Business Benefits of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5" name="Rectangle 74"/>
          <p:cNvSpPr/>
          <p:nvPr/>
        </p:nvSpPr>
        <p:spPr>
          <a:xfrm>
            <a:off x="0" y="1917008"/>
            <a:ext cx="9144000" cy="342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76" name="TextBox 75"/>
          <p:cNvSpPr txBox="1"/>
          <p:nvPr/>
        </p:nvSpPr>
        <p:spPr>
          <a:xfrm>
            <a:off x="2623422" y="1662214"/>
            <a:ext cx="3456203" cy="338554"/>
          </a:xfrm>
          <a:prstGeom prst="rect">
            <a:avLst/>
          </a:prstGeom>
          <a:noFill/>
        </p:spPr>
        <p:txBody>
          <a:bodyPr wrap="none" rtlCol="0">
            <a:spAutoFit/>
          </a:bodyPr>
          <a:lstStyle/>
          <a:p>
            <a:r>
              <a:rPr lang="en-US" sz="1600" b="1" dirty="0" smtClean="0">
                <a:solidFill>
                  <a:srgbClr val="1F497D"/>
                </a:solidFill>
              </a:rPr>
              <a:t>YOU COULD ACHIEVE THESE BENEFITS:</a:t>
            </a:r>
            <a:endParaRPr lang="en-US" sz="1600" b="1" dirty="0">
              <a:solidFill>
                <a:srgbClr val="1F497D"/>
              </a:solidFill>
            </a:endParaRPr>
          </a:p>
        </p:txBody>
      </p:sp>
      <p:grpSp>
        <p:nvGrpSpPr>
          <p:cNvPr id="77" name="Group 45"/>
          <p:cNvGrpSpPr/>
          <p:nvPr/>
        </p:nvGrpSpPr>
        <p:grpSpPr>
          <a:xfrm>
            <a:off x="1652588" y="2267254"/>
            <a:ext cx="1366837" cy="1502569"/>
            <a:chOff x="2289969" y="1165225"/>
            <a:chExt cx="1366837" cy="2003425"/>
          </a:xfrm>
        </p:grpSpPr>
        <p:sp>
          <p:nvSpPr>
            <p:cNvPr id="78" name="Rectangle 77"/>
            <p:cNvSpPr/>
            <p:nvPr/>
          </p:nvSpPr>
          <p:spPr>
            <a:xfrm>
              <a:off x="2289969" y="1165225"/>
              <a:ext cx="1366837" cy="2003425"/>
            </a:xfrm>
            <a:prstGeom prst="rect">
              <a:avLst/>
            </a:prstGeom>
            <a:solidFill>
              <a:srgbClr val="07B2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REDUCED </a:t>
              </a:r>
            </a:p>
            <a:p>
              <a:pPr algn="ctr"/>
              <a:r>
                <a:rPr lang="en-US" sz="1200" b="1" dirty="0" smtClean="0">
                  <a:solidFill>
                    <a:prstClr val="white"/>
                  </a:solidFill>
                  <a:latin typeface="Segoe" pitchFamily="34" charset="0"/>
                  <a:ea typeface="MS PGothic" pitchFamily="34" charset="-128"/>
                </a:rPr>
                <a:t>COSTS</a:t>
              </a:r>
            </a:p>
          </p:txBody>
        </p:sp>
        <p:pic>
          <p:nvPicPr>
            <p:cNvPr id="79" name="Picture 30" descr="Reduced-Cost.png"/>
            <p:cNvPicPr>
              <a:picLocks noChangeAspect="1"/>
            </p:cNvPicPr>
            <p:nvPr/>
          </p:nvPicPr>
          <p:blipFill>
            <a:blip r:embed="rId4" cstate="print"/>
            <a:srcRect l="10599" r="12095"/>
            <a:stretch>
              <a:fillRect/>
            </a:stretch>
          </p:blipFill>
          <p:spPr bwMode="auto">
            <a:xfrm>
              <a:off x="2464067" y="1272088"/>
              <a:ext cx="981777" cy="1270000"/>
            </a:xfrm>
            <a:prstGeom prst="rect">
              <a:avLst/>
            </a:prstGeom>
            <a:noFill/>
            <a:ln w="9525">
              <a:noFill/>
              <a:miter lim="800000"/>
              <a:headEnd/>
              <a:tailEnd/>
            </a:ln>
          </p:spPr>
        </p:pic>
      </p:grpSp>
      <p:grpSp>
        <p:nvGrpSpPr>
          <p:cNvPr id="80" name="Group 50"/>
          <p:cNvGrpSpPr/>
          <p:nvPr/>
        </p:nvGrpSpPr>
        <p:grpSpPr>
          <a:xfrm>
            <a:off x="3141663" y="2263683"/>
            <a:ext cx="1365250" cy="1502569"/>
            <a:chOff x="3893344" y="1173163"/>
            <a:chExt cx="1365250" cy="2003425"/>
          </a:xfrm>
        </p:grpSpPr>
        <p:sp>
          <p:nvSpPr>
            <p:cNvPr id="81" name="Rectangle 80"/>
            <p:cNvSpPr/>
            <p:nvPr/>
          </p:nvSpPr>
          <p:spPr>
            <a:xfrm>
              <a:off x="3893344" y="1173163"/>
              <a:ext cx="1365250" cy="2003425"/>
            </a:xfrm>
            <a:prstGeom prst="rect">
              <a:avLst/>
            </a:prstGeom>
            <a:solidFill>
              <a:srgbClr val="009DD2"/>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FLEXIBILITY</a:t>
              </a:r>
            </a:p>
            <a:p>
              <a:pPr algn="ctr"/>
              <a:endParaRPr lang="en-US" sz="1200" b="1" dirty="0" smtClean="0">
                <a:solidFill>
                  <a:prstClr val="white"/>
                </a:solidFill>
                <a:latin typeface="Segoe" pitchFamily="34" charset="0"/>
                <a:ea typeface="MS PGothic" pitchFamily="34" charset="-128"/>
              </a:endParaRPr>
            </a:p>
          </p:txBody>
        </p:sp>
        <p:pic>
          <p:nvPicPr>
            <p:cNvPr id="82" name="Picture 36" descr="flexibility.png"/>
            <p:cNvPicPr>
              <a:picLocks noChangeAspect="1"/>
            </p:cNvPicPr>
            <p:nvPr/>
          </p:nvPicPr>
          <p:blipFill>
            <a:blip r:embed="rId5" cstate="print"/>
            <a:srcRect l="8323" t="7976" r="6375" b="6839"/>
            <a:stretch>
              <a:fillRect/>
            </a:stretch>
          </p:blipFill>
          <p:spPr bwMode="auto">
            <a:xfrm>
              <a:off x="4090737" y="1443789"/>
              <a:ext cx="981777" cy="981777"/>
            </a:xfrm>
            <a:prstGeom prst="rect">
              <a:avLst/>
            </a:prstGeom>
            <a:noFill/>
            <a:ln w="9525">
              <a:noFill/>
              <a:miter lim="800000"/>
              <a:headEnd/>
              <a:tailEnd/>
            </a:ln>
          </p:spPr>
        </p:pic>
      </p:grpSp>
      <p:grpSp>
        <p:nvGrpSpPr>
          <p:cNvPr id="83" name="Group 57"/>
          <p:cNvGrpSpPr/>
          <p:nvPr/>
        </p:nvGrpSpPr>
        <p:grpSpPr>
          <a:xfrm>
            <a:off x="6126163" y="2269210"/>
            <a:ext cx="1365250" cy="1502569"/>
            <a:chOff x="2293144" y="3433763"/>
            <a:chExt cx="1365250" cy="2003425"/>
          </a:xfrm>
        </p:grpSpPr>
        <p:sp>
          <p:nvSpPr>
            <p:cNvPr id="84" name="Rectangle 83"/>
            <p:cNvSpPr/>
            <p:nvPr/>
          </p:nvSpPr>
          <p:spPr>
            <a:xfrm>
              <a:off x="22931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MORE MOBILITY</a:t>
              </a:r>
            </a:p>
          </p:txBody>
        </p:sp>
        <p:pic>
          <p:nvPicPr>
            <p:cNvPr id="85" name="Picture 38" descr="roadway.png"/>
            <p:cNvPicPr>
              <a:picLocks noChangeAspect="1"/>
            </p:cNvPicPr>
            <p:nvPr/>
          </p:nvPicPr>
          <p:blipFill>
            <a:blip r:embed="rId6" cstate="print"/>
            <a:srcRect l="11462" t="12449" r="11465" b="14937"/>
            <a:stretch>
              <a:fillRect/>
            </a:stretch>
          </p:blipFill>
          <p:spPr bwMode="auto">
            <a:xfrm>
              <a:off x="2387065" y="3676851"/>
              <a:ext cx="1164657" cy="1097280"/>
            </a:xfrm>
            <a:prstGeom prst="rect">
              <a:avLst/>
            </a:prstGeom>
            <a:noFill/>
            <a:ln w="9525">
              <a:noFill/>
              <a:miter lim="800000"/>
              <a:headEnd/>
              <a:tailEnd/>
            </a:ln>
          </p:spPr>
        </p:pic>
      </p:grpSp>
      <p:grpSp>
        <p:nvGrpSpPr>
          <p:cNvPr id="86" name="Group 61"/>
          <p:cNvGrpSpPr/>
          <p:nvPr/>
        </p:nvGrpSpPr>
        <p:grpSpPr>
          <a:xfrm>
            <a:off x="3877469" y="3844833"/>
            <a:ext cx="1365250" cy="1502569"/>
            <a:chOff x="5506244" y="3433763"/>
            <a:chExt cx="1365250" cy="2003425"/>
          </a:xfrm>
        </p:grpSpPr>
        <p:sp>
          <p:nvSpPr>
            <p:cNvPr id="87" name="Rectangle 86"/>
            <p:cNvSpPr/>
            <p:nvPr/>
          </p:nvSpPr>
          <p:spPr>
            <a:xfrm>
              <a:off x="55062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EASY TO IMPLEMENT</a:t>
              </a:r>
            </a:p>
          </p:txBody>
        </p:sp>
        <p:pic>
          <p:nvPicPr>
            <p:cNvPr id="88" name="Picture 37" descr="lightswitch.png"/>
            <p:cNvPicPr>
              <a:picLocks noChangeAspect="1"/>
            </p:cNvPicPr>
            <p:nvPr/>
          </p:nvPicPr>
          <p:blipFill>
            <a:blip r:embed="rId7" cstate="print"/>
            <a:srcRect l="13715" t="8690" r="17384" b="11856"/>
            <a:stretch>
              <a:fillRect/>
            </a:stretch>
          </p:blipFill>
          <p:spPr bwMode="auto">
            <a:xfrm>
              <a:off x="5650029" y="3619099"/>
              <a:ext cx="1068405" cy="1232034"/>
            </a:xfrm>
            <a:prstGeom prst="rect">
              <a:avLst/>
            </a:prstGeom>
            <a:noFill/>
            <a:ln w="9525">
              <a:noFill/>
              <a:miter lim="800000"/>
              <a:headEnd/>
              <a:tailEnd/>
            </a:ln>
          </p:spPr>
        </p:pic>
      </p:grpSp>
      <p:grpSp>
        <p:nvGrpSpPr>
          <p:cNvPr id="89" name="Group 52"/>
          <p:cNvGrpSpPr/>
          <p:nvPr/>
        </p:nvGrpSpPr>
        <p:grpSpPr>
          <a:xfrm>
            <a:off x="4627563" y="2263683"/>
            <a:ext cx="1365250" cy="1502569"/>
            <a:chOff x="5493544" y="1173163"/>
            <a:chExt cx="1365250" cy="2003425"/>
          </a:xfrm>
        </p:grpSpPr>
        <p:sp>
          <p:nvSpPr>
            <p:cNvPr id="90" name="Rectangle 89"/>
            <p:cNvSpPr/>
            <p:nvPr/>
          </p:nvSpPr>
          <p:spPr>
            <a:xfrm>
              <a:off x="5493544" y="1173163"/>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AGILITY</a:t>
              </a:r>
            </a:p>
            <a:p>
              <a:pPr algn="ctr"/>
              <a:endParaRPr lang="en-US" sz="1200" b="1" dirty="0" smtClean="0">
                <a:solidFill>
                  <a:prstClr val="white"/>
                </a:solidFill>
                <a:latin typeface="Segoe" pitchFamily="34" charset="0"/>
                <a:ea typeface="MS PGothic" pitchFamily="34" charset="-128"/>
              </a:endParaRPr>
            </a:p>
          </p:txBody>
        </p:sp>
        <p:pic>
          <p:nvPicPr>
            <p:cNvPr id="91" name="Picture 2" descr="C:\Users\sigurdg\Desktop\Agility.png"/>
            <p:cNvPicPr>
              <a:picLocks noChangeAspect="1" noChangeArrowheads="1"/>
            </p:cNvPicPr>
            <p:nvPr/>
          </p:nvPicPr>
          <p:blipFill>
            <a:blip r:embed="rId8" cstate="print"/>
            <a:srcRect/>
            <a:stretch>
              <a:fillRect/>
            </a:stretch>
          </p:blipFill>
          <p:spPr bwMode="auto">
            <a:xfrm>
              <a:off x="5746847" y="1515617"/>
              <a:ext cx="858340" cy="858340"/>
            </a:xfrm>
            <a:prstGeom prst="rect">
              <a:avLst/>
            </a:prstGeom>
            <a:noFill/>
          </p:spPr>
        </p:pic>
      </p:grpSp>
      <p:grpSp>
        <p:nvGrpSpPr>
          <p:cNvPr id="92" name="Group 42"/>
          <p:cNvGrpSpPr/>
          <p:nvPr/>
        </p:nvGrpSpPr>
        <p:grpSpPr>
          <a:xfrm>
            <a:off x="2381250" y="3848404"/>
            <a:ext cx="1365250" cy="1502569"/>
            <a:chOff x="2381250" y="3899467"/>
            <a:chExt cx="1365250" cy="2003425"/>
          </a:xfrm>
        </p:grpSpPr>
        <p:sp>
          <p:nvSpPr>
            <p:cNvPr id="93" name="Rectangle 92"/>
            <p:cNvSpPr/>
            <p:nvPr/>
          </p:nvSpPr>
          <p:spPr>
            <a:xfrm>
              <a:off x="2381250" y="3899467"/>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HIGHLY AUTOMATED</a:t>
              </a:r>
            </a:p>
          </p:txBody>
        </p:sp>
        <p:pic>
          <p:nvPicPr>
            <p:cNvPr id="94" name="Picture 2" descr="C:\Users\sigurdg\Desktop\end_user.png"/>
            <p:cNvPicPr>
              <a:picLocks noChangeAspect="1" noChangeArrowheads="1"/>
            </p:cNvPicPr>
            <p:nvPr/>
          </p:nvPicPr>
          <p:blipFill>
            <a:blip r:embed="rId9" cstate="print"/>
            <a:srcRect/>
            <a:stretch>
              <a:fillRect/>
            </a:stretch>
          </p:blipFill>
          <p:spPr bwMode="auto">
            <a:xfrm>
              <a:off x="2528889" y="4152899"/>
              <a:ext cx="1066881" cy="1052513"/>
            </a:xfrm>
            <a:prstGeom prst="rect">
              <a:avLst/>
            </a:prstGeom>
            <a:noFill/>
          </p:spPr>
        </p:pic>
      </p:grpSp>
      <p:grpSp>
        <p:nvGrpSpPr>
          <p:cNvPr id="95" name="Group 44"/>
          <p:cNvGrpSpPr/>
          <p:nvPr/>
        </p:nvGrpSpPr>
        <p:grpSpPr>
          <a:xfrm>
            <a:off x="5369719" y="3844833"/>
            <a:ext cx="1365250" cy="1502569"/>
            <a:chOff x="5369719" y="3894705"/>
            <a:chExt cx="1365250" cy="2003425"/>
          </a:xfrm>
        </p:grpSpPr>
        <p:sp>
          <p:nvSpPr>
            <p:cNvPr id="96" name="Rectangle 95"/>
            <p:cNvSpPr/>
            <p:nvPr/>
          </p:nvSpPr>
          <p:spPr>
            <a:xfrm>
              <a:off x="5369719" y="3894705"/>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END USER</a:t>
              </a:r>
              <a:br>
                <a:rPr lang="en-US" sz="1200" b="1" dirty="0" smtClean="0">
                  <a:solidFill>
                    <a:prstClr val="white"/>
                  </a:solidFill>
                  <a:latin typeface="Segoe" pitchFamily="34" charset="0"/>
                  <a:ea typeface="MS PGothic" pitchFamily="34" charset="-128"/>
                </a:rPr>
              </a:br>
              <a:r>
                <a:rPr lang="en-US" sz="1200" b="1" dirty="0" smtClean="0">
                  <a:solidFill>
                    <a:prstClr val="white"/>
                  </a:solidFill>
                  <a:latin typeface="Segoe" pitchFamily="34" charset="0"/>
                  <a:ea typeface="MS PGothic" pitchFamily="34" charset="-128"/>
                </a:rPr>
                <a:t>PRODUCTIVITY</a:t>
              </a:r>
            </a:p>
          </p:txBody>
        </p:sp>
        <p:pic>
          <p:nvPicPr>
            <p:cNvPr id="97" name="Picture 3" descr="C:\Users\sigurdg\Desktop\user.png"/>
            <p:cNvPicPr>
              <a:picLocks noChangeAspect="1" noChangeArrowheads="1"/>
            </p:cNvPicPr>
            <p:nvPr/>
          </p:nvPicPr>
          <p:blipFill>
            <a:blip r:embed="rId10" cstate="print"/>
            <a:srcRect/>
            <a:stretch>
              <a:fillRect/>
            </a:stretch>
          </p:blipFill>
          <p:spPr bwMode="auto">
            <a:xfrm>
              <a:off x="5695950" y="4236352"/>
              <a:ext cx="685800" cy="957048"/>
            </a:xfrm>
            <a:prstGeom prst="rect">
              <a:avLst/>
            </a:prstGeom>
            <a:noFill/>
          </p:spPr>
        </p:pic>
      </p:grpSp>
      <p:grpSp>
        <p:nvGrpSpPr>
          <p:cNvPr id="98" name="Group 97"/>
          <p:cNvGrpSpPr/>
          <p:nvPr/>
        </p:nvGrpSpPr>
        <p:grpSpPr>
          <a:xfrm>
            <a:off x="1150568" y="2258509"/>
            <a:ext cx="7155233" cy="1031119"/>
            <a:chOff x="766763" y="2299217"/>
            <a:chExt cx="7033366" cy="1374825"/>
          </a:xfrm>
        </p:grpSpPr>
        <p:grpSp>
          <p:nvGrpSpPr>
            <p:cNvPr id="99" name="Group 45"/>
            <p:cNvGrpSpPr/>
            <p:nvPr/>
          </p:nvGrpSpPr>
          <p:grpSpPr>
            <a:xfrm>
              <a:off x="766763" y="2302460"/>
              <a:ext cx="930921" cy="1364486"/>
              <a:chOff x="2289969" y="1165225"/>
              <a:chExt cx="1366837" cy="2003425"/>
            </a:xfrm>
          </p:grpSpPr>
          <p:sp>
            <p:nvSpPr>
              <p:cNvPr id="118" name="Rectangle 4"/>
              <p:cNvSpPr/>
              <p:nvPr/>
            </p:nvSpPr>
            <p:spPr>
              <a:xfrm>
                <a:off x="2289969" y="1165225"/>
                <a:ext cx="1366837" cy="2003425"/>
              </a:xfrm>
              <a:prstGeom prst="rect">
                <a:avLst/>
              </a:prstGeom>
              <a:solidFill>
                <a:srgbClr val="07B2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REDUCED </a:t>
                </a:r>
              </a:p>
              <a:p>
                <a:pPr algn="ctr"/>
                <a:r>
                  <a:rPr lang="en-US" sz="800" b="1" dirty="0" smtClean="0">
                    <a:solidFill>
                      <a:prstClr val="white"/>
                    </a:solidFill>
                    <a:latin typeface="Segoe" pitchFamily="34" charset="0"/>
                    <a:ea typeface="MS PGothic" pitchFamily="34" charset="-128"/>
                  </a:rPr>
                  <a:t>COSTS</a:t>
                </a:r>
              </a:p>
            </p:txBody>
          </p:sp>
          <p:pic>
            <p:nvPicPr>
              <p:cNvPr id="119" name="Picture 30" descr="Reduced-Cost.png"/>
              <p:cNvPicPr>
                <a:picLocks noChangeAspect="1"/>
              </p:cNvPicPr>
              <p:nvPr/>
            </p:nvPicPr>
            <p:blipFill>
              <a:blip r:embed="rId4" cstate="print"/>
              <a:srcRect l="10599" r="12095"/>
              <a:stretch>
                <a:fillRect/>
              </a:stretch>
            </p:blipFill>
            <p:spPr bwMode="auto">
              <a:xfrm>
                <a:off x="2464067" y="1272088"/>
                <a:ext cx="981777" cy="1270000"/>
              </a:xfrm>
              <a:prstGeom prst="rect">
                <a:avLst/>
              </a:prstGeom>
              <a:noFill/>
              <a:ln w="9525">
                <a:noFill/>
                <a:miter lim="800000"/>
                <a:headEnd/>
                <a:tailEnd/>
              </a:ln>
            </p:spPr>
          </p:pic>
        </p:grpSp>
        <p:grpSp>
          <p:nvGrpSpPr>
            <p:cNvPr id="100" name="Group 50"/>
            <p:cNvGrpSpPr/>
            <p:nvPr/>
          </p:nvGrpSpPr>
          <p:grpSpPr>
            <a:xfrm>
              <a:off x="1780937" y="2299217"/>
              <a:ext cx="929840" cy="1364486"/>
              <a:chOff x="3893344" y="1173163"/>
              <a:chExt cx="1365250" cy="2003425"/>
            </a:xfrm>
          </p:grpSpPr>
          <p:sp>
            <p:nvSpPr>
              <p:cNvPr id="116" name="Rectangle 7"/>
              <p:cNvSpPr/>
              <p:nvPr/>
            </p:nvSpPr>
            <p:spPr>
              <a:xfrm>
                <a:off x="3893344" y="1173163"/>
                <a:ext cx="1365250" cy="2003425"/>
              </a:xfrm>
              <a:prstGeom prst="rect">
                <a:avLst/>
              </a:prstGeom>
              <a:solidFill>
                <a:srgbClr val="009DD2"/>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800" b="1" dirty="0" smtClean="0">
                    <a:solidFill>
                      <a:prstClr val="white"/>
                    </a:solidFill>
                    <a:latin typeface="Segoe" pitchFamily="34" charset="0"/>
                    <a:ea typeface="MS PGothic" pitchFamily="34" charset="-128"/>
                  </a:rPr>
                  <a:t>FLEXIBILITY</a:t>
                </a:r>
              </a:p>
              <a:p>
                <a:pPr algn="ctr"/>
                <a:endParaRPr lang="en-US" sz="800" b="1" dirty="0" smtClean="0">
                  <a:solidFill>
                    <a:prstClr val="white"/>
                  </a:solidFill>
                  <a:latin typeface="Segoe" pitchFamily="34" charset="0"/>
                  <a:ea typeface="MS PGothic" pitchFamily="34" charset="-128"/>
                </a:endParaRPr>
              </a:p>
            </p:txBody>
          </p:sp>
          <p:pic>
            <p:nvPicPr>
              <p:cNvPr id="117" name="Picture 36" descr="flexibility.png"/>
              <p:cNvPicPr>
                <a:picLocks noChangeAspect="1"/>
              </p:cNvPicPr>
              <p:nvPr/>
            </p:nvPicPr>
            <p:blipFill>
              <a:blip r:embed="rId5" cstate="print"/>
              <a:srcRect l="8323" t="7976" r="6375" b="6839"/>
              <a:stretch>
                <a:fillRect/>
              </a:stretch>
            </p:blipFill>
            <p:spPr bwMode="auto">
              <a:xfrm>
                <a:off x="4090737" y="1443789"/>
                <a:ext cx="981777" cy="981777"/>
              </a:xfrm>
              <a:prstGeom prst="rect">
                <a:avLst/>
              </a:prstGeom>
              <a:noFill/>
              <a:ln w="9525">
                <a:noFill/>
                <a:miter lim="800000"/>
                <a:headEnd/>
                <a:tailEnd/>
              </a:ln>
            </p:spPr>
          </p:pic>
        </p:grpSp>
        <p:grpSp>
          <p:nvGrpSpPr>
            <p:cNvPr id="101" name="Group 57"/>
            <p:cNvGrpSpPr/>
            <p:nvPr/>
          </p:nvGrpSpPr>
          <p:grpSpPr>
            <a:xfrm>
              <a:off x="3813610" y="2304237"/>
              <a:ext cx="929840" cy="1364486"/>
              <a:chOff x="2293144" y="3433763"/>
              <a:chExt cx="1365250" cy="2003425"/>
            </a:xfrm>
          </p:grpSpPr>
          <p:sp>
            <p:nvSpPr>
              <p:cNvPr id="114" name="Rectangle 113"/>
              <p:cNvSpPr/>
              <p:nvPr/>
            </p:nvSpPr>
            <p:spPr>
              <a:xfrm>
                <a:off x="22931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MORE MOBILITY</a:t>
                </a:r>
              </a:p>
            </p:txBody>
          </p:sp>
          <p:pic>
            <p:nvPicPr>
              <p:cNvPr id="115" name="Picture 38" descr="roadway.png"/>
              <p:cNvPicPr>
                <a:picLocks noChangeAspect="1"/>
              </p:cNvPicPr>
              <p:nvPr/>
            </p:nvPicPr>
            <p:blipFill>
              <a:blip r:embed="rId6" cstate="print"/>
              <a:srcRect l="11462" t="12449" r="11465" b="14937"/>
              <a:stretch>
                <a:fillRect/>
              </a:stretch>
            </p:blipFill>
            <p:spPr bwMode="auto">
              <a:xfrm>
                <a:off x="2387065" y="3676851"/>
                <a:ext cx="1164657" cy="1097280"/>
              </a:xfrm>
              <a:prstGeom prst="rect">
                <a:avLst/>
              </a:prstGeom>
              <a:noFill/>
              <a:ln w="9525">
                <a:noFill/>
                <a:miter lim="800000"/>
                <a:headEnd/>
                <a:tailEnd/>
              </a:ln>
            </p:spPr>
          </p:pic>
        </p:grpSp>
        <p:grpSp>
          <p:nvGrpSpPr>
            <p:cNvPr id="102" name="Group 61"/>
            <p:cNvGrpSpPr/>
            <p:nvPr/>
          </p:nvGrpSpPr>
          <p:grpSpPr>
            <a:xfrm>
              <a:off x="5853952" y="2306313"/>
              <a:ext cx="929840" cy="1364486"/>
              <a:chOff x="5506244" y="3433763"/>
              <a:chExt cx="1365250" cy="2003425"/>
            </a:xfrm>
          </p:grpSpPr>
          <p:sp>
            <p:nvSpPr>
              <p:cNvPr id="112" name="Rectangle 111"/>
              <p:cNvSpPr/>
              <p:nvPr/>
            </p:nvSpPr>
            <p:spPr>
              <a:xfrm>
                <a:off x="5506244" y="3433763"/>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EASY TO IMPLEMENT</a:t>
                </a:r>
              </a:p>
            </p:txBody>
          </p:sp>
          <p:pic>
            <p:nvPicPr>
              <p:cNvPr id="113" name="Picture 37" descr="lightswitch.png"/>
              <p:cNvPicPr>
                <a:picLocks noChangeAspect="1"/>
              </p:cNvPicPr>
              <p:nvPr/>
            </p:nvPicPr>
            <p:blipFill>
              <a:blip r:embed="rId7" cstate="print"/>
              <a:srcRect l="13715" t="8690" r="17384" b="11856"/>
              <a:stretch>
                <a:fillRect/>
              </a:stretch>
            </p:blipFill>
            <p:spPr bwMode="auto">
              <a:xfrm>
                <a:off x="5650029" y="3619099"/>
                <a:ext cx="1068405" cy="1232034"/>
              </a:xfrm>
              <a:prstGeom prst="rect">
                <a:avLst/>
              </a:prstGeom>
              <a:noFill/>
              <a:ln w="9525">
                <a:noFill/>
                <a:miter lim="800000"/>
                <a:headEnd/>
                <a:tailEnd/>
              </a:ln>
            </p:spPr>
          </p:pic>
        </p:grpSp>
        <p:grpSp>
          <p:nvGrpSpPr>
            <p:cNvPr id="103" name="Group 52"/>
            <p:cNvGrpSpPr/>
            <p:nvPr/>
          </p:nvGrpSpPr>
          <p:grpSpPr>
            <a:xfrm>
              <a:off x="2792949" y="2299217"/>
              <a:ext cx="929840" cy="1364486"/>
              <a:chOff x="5493544" y="1173163"/>
              <a:chExt cx="1365250" cy="2003425"/>
            </a:xfrm>
          </p:grpSpPr>
          <p:sp>
            <p:nvSpPr>
              <p:cNvPr id="110" name="Rectangle 109"/>
              <p:cNvSpPr/>
              <p:nvPr/>
            </p:nvSpPr>
            <p:spPr>
              <a:xfrm>
                <a:off x="5493544" y="1173163"/>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800" b="1" dirty="0" smtClean="0">
                    <a:solidFill>
                      <a:prstClr val="white"/>
                    </a:solidFill>
                    <a:latin typeface="Segoe" pitchFamily="34" charset="0"/>
                    <a:ea typeface="MS PGothic" pitchFamily="34" charset="-128"/>
                  </a:rPr>
                  <a:t>AGILITY</a:t>
                </a:r>
              </a:p>
              <a:p>
                <a:pPr algn="ctr"/>
                <a:endParaRPr lang="en-US" sz="800" b="1" dirty="0" smtClean="0">
                  <a:solidFill>
                    <a:prstClr val="white"/>
                  </a:solidFill>
                  <a:latin typeface="Segoe" pitchFamily="34" charset="0"/>
                  <a:ea typeface="MS PGothic" pitchFamily="34" charset="-128"/>
                </a:endParaRPr>
              </a:p>
            </p:txBody>
          </p:sp>
          <p:pic>
            <p:nvPicPr>
              <p:cNvPr id="111" name="Picture 2" descr="C:\Users\sigurdg\Desktop\Agility.png"/>
              <p:cNvPicPr>
                <a:picLocks noChangeAspect="1" noChangeArrowheads="1"/>
              </p:cNvPicPr>
              <p:nvPr/>
            </p:nvPicPr>
            <p:blipFill>
              <a:blip r:embed="rId8" cstate="print"/>
              <a:srcRect/>
              <a:stretch>
                <a:fillRect/>
              </a:stretch>
            </p:blipFill>
            <p:spPr bwMode="auto">
              <a:xfrm>
                <a:off x="5746847" y="1515617"/>
                <a:ext cx="858340" cy="858340"/>
              </a:xfrm>
              <a:prstGeom prst="rect">
                <a:avLst/>
              </a:prstGeom>
              <a:noFill/>
            </p:spPr>
          </p:pic>
        </p:grpSp>
        <p:grpSp>
          <p:nvGrpSpPr>
            <p:cNvPr id="104" name="Group 42"/>
            <p:cNvGrpSpPr/>
            <p:nvPr/>
          </p:nvGrpSpPr>
          <p:grpSpPr>
            <a:xfrm>
              <a:off x="4834913" y="2309556"/>
              <a:ext cx="929840" cy="1364486"/>
              <a:chOff x="2381250" y="3899467"/>
              <a:chExt cx="1365250" cy="2003425"/>
            </a:xfrm>
          </p:grpSpPr>
          <p:sp>
            <p:nvSpPr>
              <p:cNvPr id="108" name="Rectangle 107"/>
              <p:cNvSpPr/>
              <p:nvPr/>
            </p:nvSpPr>
            <p:spPr>
              <a:xfrm>
                <a:off x="2381250" y="3899467"/>
                <a:ext cx="1365250" cy="2003425"/>
              </a:xfrm>
              <a:prstGeom prst="rect">
                <a:avLst/>
              </a:prstGeom>
              <a:solidFill>
                <a:srgbClr val="63C5E6"/>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HIGHLY AUTOMATED</a:t>
                </a:r>
              </a:p>
            </p:txBody>
          </p:sp>
          <p:pic>
            <p:nvPicPr>
              <p:cNvPr id="109" name="Picture 2" descr="C:\Users\sigurdg\Desktop\end_user.png"/>
              <p:cNvPicPr>
                <a:picLocks noChangeAspect="1" noChangeArrowheads="1"/>
              </p:cNvPicPr>
              <p:nvPr/>
            </p:nvPicPr>
            <p:blipFill>
              <a:blip r:embed="rId9" cstate="print"/>
              <a:srcRect/>
              <a:stretch>
                <a:fillRect/>
              </a:stretch>
            </p:blipFill>
            <p:spPr bwMode="auto">
              <a:xfrm>
                <a:off x="2528889" y="4152899"/>
                <a:ext cx="1066881" cy="1052513"/>
              </a:xfrm>
              <a:prstGeom prst="rect">
                <a:avLst/>
              </a:prstGeom>
              <a:noFill/>
            </p:spPr>
          </p:pic>
        </p:grpSp>
        <p:grpSp>
          <p:nvGrpSpPr>
            <p:cNvPr id="105" name="Group 44"/>
            <p:cNvGrpSpPr/>
            <p:nvPr/>
          </p:nvGrpSpPr>
          <p:grpSpPr>
            <a:xfrm>
              <a:off x="6870289" y="2306313"/>
              <a:ext cx="929840" cy="1364486"/>
              <a:chOff x="5369719" y="3894705"/>
              <a:chExt cx="1365250" cy="2003425"/>
            </a:xfrm>
          </p:grpSpPr>
          <p:sp>
            <p:nvSpPr>
              <p:cNvPr id="106" name="Rectangle 105"/>
              <p:cNvSpPr/>
              <p:nvPr/>
            </p:nvSpPr>
            <p:spPr>
              <a:xfrm>
                <a:off x="5369719" y="3894705"/>
                <a:ext cx="1365250" cy="2003425"/>
              </a:xfrm>
              <a:prstGeom prst="rect">
                <a:avLst/>
              </a:prstGeom>
              <a:solidFill>
                <a:srgbClr val="1AB3DD"/>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800" b="1" dirty="0" smtClean="0">
                    <a:solidFill>
                      <a:prstClr val="white"/>
                    </a:solidFill>
                    <a:latin typeface="Segoe" pitchFamily="34" charset="0"/>
                    <a:ea typeface="MS PGothic" pitchFamily="34" charset="-128"/>
                  </a:rPr>
                  <a:t>END USER</a:t>
                </a:r>
                <a:br>
                  <a:rPr lang="en-US" sz="800" b="1" dirty="0" smtClean="0">
                    <a:solidFill>
                      <a:prstClr val="white"/>
                    </a:solidFill>
                    <a:latin typeface="Segoe" pitchFamily="34" charset="0"/>
                    <a:ea typeface="MS PGothic" pitchFamily="34" charset="-128"/>
                  </a:rPr>
                </a:br>
                <a:r>
                  <a:rPr lang="en-US" sz="800" b="1" dirty="0" smtClean="0">
                    <a:solidFill>
                      <a:prstClr val="white"/>
                    </a:solidFill>
                    <a:latin typeface="Segoe" pitchFamily="34" charset="0"/>
                    <a:ea typeface="MS PGothic" pitchFamily="34" charset="-128"/>
                  </a:rPr>
                  <a:t>PRODUCTIVITY</a:t>
                </a:r>
              </a:p>
            </p:txBody>
          </p:sp>
          <p:pic>
            <p:nvPicPr>
              <p:cNvPr id="107" name="Picture 3" descr="C:\Users\sigurdg\Desktop\user.png"/>
              <p:cNvPicPr>
                <a:picLocks noChangeAspect="1" noChangeArrowheads="1"/>
              </p:cNvPicPr>
              <p:nvPr/>
            </p:nvPicPr>
            <p:blipFill>
              <a:blip r:embed="rId10" cstate="print"/>
              <a:srcRect/>
              <a:stretch>
                <a:fillRect/>
              </a:stretch>
            </p:blipFill>
            <p:spPr bwMode="auto">
              <a:xfrm>
                <a:off x="5695950" y="4236352"/>
                <a:ext cx="685800" cy="957048"/>
              </a:xfrm>
              <a:prstGeom prst="rect">
                <a:avLst/>
              </a:prstGeom>
              <a:noFill/>
            </p:spPr>
          </p:pic>
        </p:grpSp>
      </p:grpSp>
      <p:sp>
        <p:nvSpPr>
          <p:cNvPr id="120" name="Rectangle 119"/>
          <p:cNvSpPr/>
          <p:nvPr/>
        </p:nvSpPr>
        <p:spPr>
          <a:xfrm>
            <a:off x="0" y="3790164"/>
            <a:ext cx="9144000" cy="34289"/>
          </a:xfrm>
          <a:prstGeom prst="rect">
            <a:avLst/>
          </a:prstGeom>
          <a:solidFill>
            <a:srgbClr val="00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21" name="TextBox 120"/>
          <p:cNvSpPr txBox="1"/>
          <p:nvPr/>
        </p:nvSpPr>
        <p:spPr>
          <a:xfrm>
            <a:off x="2623423" y="3535369"/>
            <a:ext cx="3328796" cy="338554"/>
          </a:xfrm>
          <a:prstGeom prst="rect">
            <a:avLst/>
          </a:prstGeom>
          <a:noFill/>
        </p:spPr>
        <p:txBody>
          <a:bodyPr wrap="none" rtlCol="0">
            <a:spAutoFit/>
          </a:bodyPr>
          <a:lstStyle/>
          <a:p>
            <a:r>
              <a:rPr lang="en-US" sz="1600" b="1" dirty="0" smtClean="0">
                <a:solidFill>
                  <a:srgbClr val="1F497D"/>
                </a:solidFill>
              </a:rPr>
              <a:t>WITH AN INFRASTRUCTURE THAT IS: </a:t>
            </a:r>
            <a:endParaRPr lang="en-US" sz="1600" b="1" dirty="0">
              <a:solidFill>
                <a:srgbClr val="1F497D"/>
              </a:solidFill>
            </a:endParaRPr>
          </a:p>
        </p:txBody>
      </p:sp>
      <p:grpSp>
        <p:nvGrpSpPr>
          <p:cNvPr id="122" name="Group 121"/>
          <p:cNvGrpSpPr/>
          <p:nvPr/>
        </p:nvGrpSpPr>
        <p:grpSpPr>
          <a:xfrm>
            <a:off x="6125943" y="4141187"/>
            <a:ext cx="1365250" cy="1502569"/>
            <a:chOff x="6287868" y="2152668"/>
            <a:chExt cx="1365250" cy="2003425"/>
          </a:xfrm>
        </p:grpSpPr>
        <p:sp>
          <p:nvSpPr>
            <p:cNvPr id="123" name="Rectangle 122"/>
            <p:cNvSpPr/>
            <p:nvPr/>
          </p:nvSpPr>
          <p:spPr>
            <a:xfrm>
              <a:off x="6287868" y="215266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0" anchor="b"/>
            <a:lstStyle/>
            <a:p>
              <a:pPr algn="ctr"/>
              <a:r>
                <a:rPr lang="en-US" sz="1200" b="1" dirty="0" smtClean="0">
                  <a:solidFill>
                    <a:prstClr val="white"/>
                  </a:solidFill>
                  <a:latin typeface="Segoe" pitchFamily="34" charset="0"/>
                  <a:ea typeface="MS PGothic" pitchFamily="34" charset="-128"/>
                </a:rPr>
                <a:t>EFFICIENT</a:t>
              </a:r>
            </a:p>
            <a:p>
              <a:pPr algn="ctr"/>
              <a:endParaRPr lang="en-US" sz="1200" b="1" dirty="0" smtClean="0">
                <a:solidFill>
                  <a:prstClr val="white"/>
                </a:solidFill>
                <a:latin typeface="Segoe" pitchFamily="34" charset="0"/>
                <a:ea typeface="MS PGothic" pitchFamily="34" charset="-128"/>
              </a:endParaRPr>
            </a:p>
          </p:txBody>
        </p:sp>
        <p:pic>
          <p:nvPicPr>
            <p:cNvPr id="124" name="Picture 34" descr="Efficiency.png"/>
            <p:cNvPicPr>
              <a:picLocks noChangeAspect="1"/>
            </p:cNvPicPr>
            <p:nvPr/>
          </p:nvPicPr>
          <p:blipFill>
            <a:blip r:embed="rId11" cstate="print"/>
            <a:srcRect/>
            <a:stretch>
              <a:fillRect/>
            </a:stretch>
          </p:blipFill>
          <p:spPr bwMode="auto">
            <a:xfrm>
              <a:off x="6352539" y="2335794"/>
              <a:ext cx="1229654" cy="1229654"/>
            </a:xfrm>
            <a:prstGeom prst="rect">
              <a:avLst/>
            </a:prstGeom>
            <a:noFill/>
            <a:ln w="9525">
              <a:noFill/>
              <a:miter lim="800000"/>
              <a:headEnd/>
              <a:tailEnd/>
            </a:ln>
          </p:spPr>
        </p:pic>
      </p:grpSp>
      <p:grpSp>
        <p:nvGrpSpPr>
          <p:cNvPr id="125" name="Group 124"/>
          <p:cNvGrpSpPr/>
          <p:nvPr/>
        </p:nvGrpSpPr>
        <p:grpSpPr>
          <a:xfrm>
            <a:off x="3138561" y="4141187"/>
            <a:ext cx="1365250" cy="1502569"/>
            <a:chOff x="3090936" y="2152668"/>
            <a:chExt cx="1365250" cy="2003425"/>
          </a:xfrm>
        </p:grpSpPr>
        <p:sp>
          <p:nvSpPr>
            <p:cNvPr id="126" name="Rectangle 125"/>
            <p:cNvSpPr/>
            <p:nvPr/>
          </p:nvSpPr>
          <p:spPr>
            <a:xfrm>
              <a:off x="3090936" y="215266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SELF </a:t>
              </a:r>
            </a:p>
            <a:p>
              <a:pPr algn="ctr"/>
              <a:r>
                <a:rPr lang="en-US" sz="1200" b="1" dirty="0" smtClean="0">
                  <a:solidFill>
                    <a:prstClr val="white"/>
                  </a:solidFill>
                  <a:latin typeface="Segoe" pitchFamily="34" charset="0"/>
                  <a:ea typeface="MS PGothic" pitchFamily="34" charset="-128"/>
                </a:rPr>
                <a:t>SERVICE</a:t>
              </a:r>
            </a:p>
          </p:txBody>
        </p:sp>
        <p:pic>
          <p:nvPicPr>
            <p:cNvPr id="127" name="Picture 30" descr="service-based.png"/>
            <p:cNvPicPr>
              <a:picLocks noChangeAspect="1"/>
            </p:cNvPicPr>
            <p:nvPr/>
          </p:nvPicPr>
          <p:blipFill>
            <a:blip r:embed="rId12" cstate="print"/>
            <a:srcRect/>
            <a:stretch>
              <a:fillRect/>
            </a:stretch>
          </p:blipFill>
          <p:spPr bwMode="auto">
            <a:xfrm>
              <a:off x="3173331" y="2381062"/>
              <a:ext cx="1215546" cy="1217046"/>
            </a:xfrm>
            <a:prstGeom prst="rect">
              <a:avLst/>
            </a:prstGeom>
            <a:noFill/>
            <a:ln w="9525">
              <a:noFill/>
              <a:miter lim="800000"/>
              <a:headEnd/>
              <a:tailEnd/>
            </a:ln>
          </p:spPr>
        </p:pic>
      </p:grpSp>
      <p:grpSp>
        <p:nvGrpSpPr>
          <p:cNvPr id="128" name="Group 127"/>
          <p:cNvGrpSpPr/>
          <p:nvPr/>
        </p:nvGrpSpPr>
        <p:grpSpPr>
          <a:xfrm>
            <a:off x="1652810" y="4141187"/>
            <a:ext cx="1366837" cy="1502569"/>
            <a:chOff x="1490883" y="2144730"/>
            <a:chExt cx="1366837" cy="2003425"/>
          </a:xfrm>
        </p:grpSpPr>
        <p:sp>
          <p:nvSpPr>
            <p:cNvPr id="129" name="Rectangle 128"/>
            <p:cNvSpPr/>
            <p:nvPr/>
          </p:nvSpPr>
          <p:spPr>
            <a:xfrm>
              <a:off x="1490883" y="2144730"/>
              <a:ext cx="1366837"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USAGE </a:t>
              </a:r>
            </a:p>
            <a:p>
              <a:pPr algn="ctr"/>
              <a:r>
                <a:rPr lang="en-US" sz="1200" b="1" dirty="0" smtClean="0">
                  <a:solidFill>
                    <a:prstClr val="white"/>
                  </a:solidFill>
                  <a:latin typeface="Segoe" pitchFamily="34" charset="0"/>
                  <a:ea typeface="MS PGothic" pitchFamily="34" charset="-128"/>
                </a:rPr>
                <a:t>BASED</a:t>
              </a:r>
            </a:p>
          </p:txBody>
        </p:sp>
        <p:grpSp>
          <p:nvGrpSpPr>
            <p:cNvPr id="130" name="Group 94"/>
            <p:cNvGrpSpPr/>
            <p:nvPr/>
          </p:nvGrpSpPr>
          <p:grpSpPr>
            <a:xfrm>
              <a:off x="1631950" y="2714625"/>
              <a:ext cx="1077594" cy="961082"/>
              <a:chOff x="1631950" y="2714625"/>
              <a:chExt cx="1077594" cy="961082"/>
            </a:xfrm>
          </p:grpSpPr>
          <p:sp>
            <p:nvSpPr>
              <p:cNvPr id="131" name="Pie 130"/>
              <p:cNvSpPr/>
              <p:nvPr/>
            </p:nvSpPr>
            <p:spPr>
              <a:xfrm rot="10800000">
                <a:off x="1765426" y="2860895"/>
                <a:ext cx="814812" cy="814812"/>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black"/>
                  </a:solidFill>
                </a:endParaRPr>
              </a:p>
            </p:txBody>
          </p:sp>
          <p:sp>
            <p:nvSpPr>
              <p:cNvPr id="132" name="Oval 131"/>
              <p:cNvSpPr/>
              <p:nvPr/>
            </p:nvSpPr>
            <p:spPr>
              <a:xfrm>
                <a:off x="1631950" y="3222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3" name="Oval 132"/>
              <p:cNvSpPr/>
              <p:nvPr/>
            </p:nvSpPr>
            <p:spPr>
              <a:xfrm>
                <a:off x="1698625" y="2968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4" name="Oval 133"/>
              <p:cNvSpPr/>
              <p:nvPr/>
            </p:nvSpPr>
            <p:spPr>
              <a:xfrm>
                <a:off x="1889125" y="27908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5" name="Oval 134"/>
              <p:cNvSpPr/>
              <p:nvPr/>
            </p:nvSpPr>
            <p:spPr>
              <a:xfrm>
                <a:off x="2146300" y="2714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6" name="Oval 135"/>
              <p:cNvSpPr/>
              <p:nvPr/>
            </p:nvSpPr>
            <p:spPr>
              <a:xfrm>
                <a:off x="2416175" y="27908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7" name="Oval 136"/>
              <p:cNvSpPr/>
              <p:nvPr/>
            </p:nvSpPr>
            <p:spPr>
              <a:xfrm>
                <a:off x="2578100" y="2968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8" name="Oval 137"/>
              <p:cNvSpPr/>
              <p:nvPr/>
            </p:nvSpPr>
            <p:spPr>
              <a:xfrm>
                <a:off x="2644775" y="3222625"/>
                <a:ext cx="64769" cy="64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39" name="Down Arrow 138"/>
              <p:cNvSpPr/>
              <p:nvPr/>
            </p:nvSpPr>
            <p:spPr>
              <a:xfrm rot="12635514">
                <a:off x="2205286" y="2805346"/>
                <a:ext cx="153290" cy="518570"/>
              </a:xfrm>
              <a:prstGeom prst="downArrow">
                <a:avLst/>
              </a:prstGeom>
              <a:solidFill>
                <a:schemeClr val="bg1"/>
              </a:solidFill>
              <a:ln>
                <a:solidFill>
                  <a:srgbClr val="003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sp>
            <p:nvSpPr>
              <p:cNvPr id="140" name="Oval 139"/>
              <p:cNvSpPr/>
              <p:nvPr/>
            </p:nvSpPr>
            <p:spPr>
              <a:xfrm>
                <a:off x="2079625" y="3216275"/>
                <a:ext cx="152400" cy="152400"/>
              </a:xfrm>
              <a:prstGeom prst="ellipse">
                <a:avLst/>
              </a:prstGeom>
              <a:solidFill>
                <a:srgbClr val="003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endParaRPr>
              </a:p>
            </p:txBody>
          </p:sp>
        </p:grpSp>
      </p:grpSp>
      <p:grpSp>
        <p:nvGrpSpPr>
          <p:cNvPr id="141" name="Group 140"/>
          <p:cNvGrpSpPr/>
          <p:nvPr/>
        </p:nvGrpSpPr>
        <p:grpSpPr>
          <a:xfrm>
            <a:off x="4632252" y="4141187"/>
            <a:ext cx="1365250" cy="1502569"/>
            <a:chOff x="4689402" y="2019318"/>
            <a:chExt cx="1365250" cy="2003425"/>
          </a:xfrm>
        </p:grpSpPr>
        <p:sp>
          <p:nvSpPr>
            <p:cNvPr id="142" name="Rectangle 141"/>
            <p:cNvSpPr/>
            <p:nvPr/>
          </p:nvSpPr>
          <p:spPr>
            <a:xfrm>
              <a:off x="4689402" y="2019318"/>
              <a:ext cx="1365250" cy="2003425"/>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bIns="91440" anchor="b"/>
            <a:lstStyle/>
            <a:p>
              <a:pPr algn="ctr"/>
              <a:r>
                <a:rPr lang="en-US" sz="1200" b="1" dirty="0" smtClean="0">
                  <a:solidFill>
                    <a:prstClr val="white"/>
                  </a:solidFill>
                  <a:latin typeface="Segoe" pitchFamily="34" charset="0"/>
                  <a:ea typeface="MS PGothic" pitchFamily="34" charset="-128"/>
                </a:rPr>
                <a:t>SCALABLE </a:t>
              </a:r>
              <a:br>
                <a:rPr lang="en-US" sz="1200" b="1" dirty="0" smtClean="0">
                  <a:solidFill>
                    <a:prstClr val="white"/>
                  </a:solidFill>
                  <a:latin typeface="Segoe" pitchFamily="34" charset="0"/>
                  <a:ea typeface="MS PGothic" pitchFamily="34" charset="-128"/>
                </a:rPr>
              </a:br>
              <a:r>
                <a:rPr lang="en-US" sz="1200" b="1" dirty="0" smtClean="0">
                  <a:solidFill>
                    <a:prstClr val="white"/>
                  </a:solidFill>
                  <a:latin typeface="Segoe" pitchFamily="34" charset="0"/>
                  <a:ea typeface="MS PGothic" pitchFamily="34" charset="-128"/>
                </a:rPr>
                <a:t>AND ELASTIC</a:t>
              </a:r>
            </a:p>
          </p:txBody>
        </p:sp>
        <p:pic>
          <p:nvPicPr>
            <p:cNvPr id="143" name="Picture 2" descr="C:\Users\sigurdg\Desktop\Scalable.png"/>
            <p:cNvPicPr>
              <a:picLocks noChangeAspect="1" noChangeArrowheads="1"/>
            </p:cNvPicPr>
            <p:nvPr/>
          </p:nvPicPr>
          <p:blipFill>
            <a:blip r:embed="rId13" cstate="print"/>
            <a:srcRect/>
            <a:stretch>
              <a:fillRect/>
            </a:stretch>
          </p:blipFill>
          <p:spPr bwMode="auto">
            <a:xfrm>
              <a:off x="5005388" y="2508585"/>
              <a:ext cx="757237" cy="677528"/>
            </a:xfrm>
            <a:prstGeom prst="rect">
              <a:avLst/>
            </a:prstGeom>
            <a:noFill/>
          </p:spPr>
        </p:pic>
      </p:grpSp>
    </p:spTree>
    <p:extLst>
      <p:ext uri="{BB962C8B-B14F-4D97-AF65-F5344CB8AC3E}">
        <p14:creationId xmlns:p14="http://schemas.microsoft.com/office/powerpoint/2010/main" val="835215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2" presetClass="entr" presetSubtype="2" decel="5000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additive="base">
                                        <p:cTn id="10" dur="500" fill="hold"/>
                                        <p:tgtEl>
                                          <p:spTgt spid="75"/>
                                        </p:tgtEl>
                                        <p:attrNameLst>
                                          <p:attrName>ppt_x</p:attrName>
                                        </p:attrNameLst>
                                      </p:cBhvr>
                                      <p:tavLst>
                                        <p:tav tm="0">
                                          <p:val>
                                            <p:strVal val="1+#ppt_w/2"/>
                                          </p:val>
                                        </p:tav>
                                        <p:tav tm="100000">
                                          <p:val>
                                            <p:strVal val="#ppt_x"/>
                                          </p:val>
                                        </p:tav>
                                      </p:tavLst>
                                    </p:anim>
                                    <p:anim calcmode="lin" valueType="num">
                                      <p:cBhvr additive="base">
                                        <p:cTn id="11" dur="500" fill="hold"/>
                                        <p:tgtEl>
                                          <p:spTgt spid="7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fade">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 0 L 0 -0.34597 " pathEditMode="relative" ptsTypes="AA">
                                      <p:cBhvr>
                                        <p:cTn id="49" dur="500" fill="hold"/>
                                        <p:tgtEl>
                                          <p:spTgt spid="92"/>
                                        </p:tgtEl>
                                        <p:attrNameLst>
                                          <p:attrName>ppt_x</p:attrName>
                                          <p:attrName>ppt_y</p:attrName>
                                        </p:attrNameLst>
                                      </p:cBhvr>
                                    </p:animMotion>
                                  </p:childTnLst>
                                </p:cTn>
                              </p:par>
                              <p:par>
                                <p:cTn id="50" presetID="0" presetClass="path" presetSubtype="0" accel="50000" decel="50000" fill="hold" nodeType="withEffect">
                                  <p:stCondLst>
                                    <p:cond delay="0"/>
                                  </p:stCondLst>
                                  <p:childTnLst>
                                    <p:animMotion origin="layout" path="M 0 0 L 0 -0.34597 " pathEditMode="relative" ptsTypes="AA">
                                      <p:cBhvr>
                                        <p:cTn id="51" dur="500" fill="hold"/>
                                        <p:tgtEl>
                                          <p:spTgt spid="86"/>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L 0 -0.34597 " pathEditMode="relative" ptsTypes="AA">
                                      <p:cBhvr>
                                        <p:cTn id="53" dur="500" fill="hold"/>
                                        <p:tgtEl>
                                          <p:spTgt spid="95"/>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04972 " pathEditMode="relative" ptsTypes="AA">
                                      <p:cBhvr>
                                        <p:cTn id="55" dur="500" fill="hold"/>
                                        <p:tgtEl>
                                          <p:spTgt spid="77"/>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04972 " pathEditMode="relative" ptsTypes="AA">
                                      <p:cBhvr>
                                        <p:cTn id="57" dur="500" fill="hold"/>
                                        <p:tgtEl>
                                          <p:spTgt spid="80"/>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04972 " pathEditMode="relative" ptsTypes="AA">
                                      <p:cBhvr>
                                        <p:cTn id="59" dur="500" fill="hold"/>
                                        <p:tgtEl>
                                          <p:spTgt spid="89"/>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04972 " pathEditMode="relative" ptsTypes="AA">
                                      <p:cBhvr>
                                        <p:cTn id="61" dur="500" fill="hold"/>
                                        <p:tgtEl>
                                          <p:spTgt spid="83"/>
                                        </p:tgtEl>
                                        <p:attrNameLst>
                                          <p:attrName>ppt_x</p:attrName>
                                          <p:attrName>ppt_y</p:attrName>
                                        </p:attrNameLst>
                                      </p:cBhvr>
                                    </p:animMotion>
                                  </p:childTnLst>
                                </p:cTn>
                              </p:par>
                              <p:par>
                                <p:cTn id="62" presetID="10" presetClass="exit" presetSubtype="0" fill="hold" nodeType="withEffect">
                                  <p:stCondLst>
                                    <p:cond delay="0"/>
                                  </p:stCondLst>
                                  <p:childTnLst>
                                    <p:animEffect transition="out" filter="fade">
                                      <p:cBhvr>
                                        <p:cTn id="63" dur="500"/>
                                        <p:tgtEl>
                                          <p:spTgt spid="77"/>
                                        </p:tgtEl>
                                      </p:cBhvr>
                                    </p:animEffect>
                                    <p:set>
                                      <p:cBhvr>
                                        <p:cTn id="64" dur="1" fill="hold">
                                          <p:stCondLst>
                                            <p:cond delay="499"/>
                                          </p:stCondLst>
                                        </p:cTn>
                                        <p:tgtEl>
                                          <p:spTgt spid="7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80"/>
                                        </p:tgtEl>
                                      </p:cBhvr>
                                    </p:animEffect>
                                    <p:set>
                                      <p:cBhvr>
                                        <p:cTn id="67" dur="1" fill="hold">
                                          <p:stCondLst>
                                            <p:cond delay="499"/>
                                          </p:stCondLst>
                                        </p:cTn>
                                        <p:tgtEl>
                                          <p:spTgt spid="8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89"/>
                                        </p:tgtEl>
                                      </p:cBhvr>
                                    </p:animEffect>
                                    <p:set>
                                      <p:cBhvr>
                                        <p:cTn id="70" dur="1" fill="hold">
                                          <p:stCondLst>
                                            <p:cond delay="499"/>
                                          </p:stCondLst>
                                        </p:cTn>
                                        <p:tgtEl>
                                          <p:spTgt spid="8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3"/>
                                        </p:tgtEl>
                                      </p:cBhvr>
                                    </p:animEffect>
                                    <p:set>
                                      <p:cBhvr>
                                        <p:cTn id="73" dur="1" fill="hold">
                                          <p:stCondLst>
                                            <p:cond delay="499"/>
                                          </p:stCondLst>
                                        </p:cTn>
                                        <p:tgtEl>
                                          <p:spTgt spid="8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86"/>
                                        </p:tgtEl>
                                      </p:cBhvr>
                                    </p:animEffect>
                                    <p:set>
                                      <p:cBhvr>
                                        <p:cTn id="79" dur="1" fill="hold">
                                          <p:stCondLst>
                                            <p:cond delay="499"/>
                                          </p:stCondLst>
                                        </p:cTn>
                                        <p:tgtEl>
                                          <p:spTgt spid="86"/>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95"/>
                                        </p:tgtEl>
                                      </p:cBhvr>
                                    </p:animEffect>
                                    <p:set>
                                      <p:cBhvr>
                                        <p:cTn id="82" dur="1" fill="hold">
                                          <p:stCondLst>
                                            <p:cond delay="499"/>
                                          </p:stCondLst>
                                        </p:cTn>
                                        <p:tgtEl>
                                          <p:spTgt spid="95"/>
                                        </p:tgtEl>
                                        <p:attrNameLst>
                                          <p:attrName>style.visibility</p:attrName>
                                        </p:attrNameLst>
                                      </p:cBhvr>
                                      <p:to>
                                        <p:strVal val="hidden"/>
                                      </p:to>
                                    </p:set>
                                  </p:childTnLst>
                                </p:cTn>
                              </p:par>
                              <p:par>
                                <p:cTn id="83" presetID="10"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1000"/>
                                        <p:tgtEl>
                                          <p:spTgt spid="98"/>
                                        </p:tgtEl>
                                      </p:cBhvr>
                                    </p:animEffect>
                                  </p:childTnLst>
                                </p:cTn>
                              </p:par>
                              <p:par>
                                <p:cTn id="86" presetID="2" presetClass="entr" presetSubtype="2" decel="50000" fill="hold" grpId="0" nodeType="withEffect">
                                  <p:stCondLst>
                                    <p:cond delay="1000"/>
                                  </p:stCondLst>
                                  <p:childTnLst>
                                    <p:set>
                                      <p:cBhvr>
                                        <p:cTn id="87" dur="1" fill="hold">
                                          <p:stCondLst>
                                            <p:cond delay="0"/>
                                          </p:stCondLst>
                                        </p:cTn>
                                        <p:tgtEl>
                                          <p:spTgt spid="120"/>
                                        </p:tgtEl>
                                        <p:attrNameLst>
                                          <p:attrName>style.visibility</p:attrName>
                                        </p:attrNameLst>
                                      </p:cBhvr>
                                      <p:to>
                                        <p:strVal val="visible"/>
                                      </p:to>
                                    </p:set>
                                    <p:anim calcmode="lin" valueType="num">
                                      <p:cBhvr additive="base">
                                        <p:cTn id="88" dur="1000" fill="hold"/>
                                        <p:tgtEl>
                                          <p:spTgt spid="120"/>
                                        </p:tgtEl>
                                        <p:attrNameLst>
                                          <p:attrName>ppt_x</p:attrName>
                                        </p:attrNameLst>
                                      </p:cBhvr>
                                      <p:tavLst>
                                        <p:tav tm="0">
                                          <p:val>
                                            <p:strVal val="1+#ppt_w/2"/>
                                          </p:val>
                                        </p:tav>
                                        <p:tav tm="100000">
                                          <p:val>
                                            <p:strVal val="#ppt_x"/>
                                          </p:val>
                                        </p:tav>
                                      </p:tavLst>
                                    </p:anim>
                                    <p:anim calcmode="lin" valueType="num">
                                      <p:cBhvr additive="base">
                                        <p:cTn id="89" dur="1000" fill="hold"/>
                                        <p:tgtEl>
                                          <p:spTgt spid="120"/>
                                        </p:tgtEl>
                                        <p:attrNameLst>
                                          <p:attrName>ppt_y</p:attrName>
                                        </p:attrNameLst>
                                      </p:cBhvr>
                                      <p:tavLst>
                                        <p:tav tm="0">
                                          <p:val>
                                            <p:strVal val="#ppt_y"/>
                                          </p:val>
                                        </p:tav>
                                        <p:tav tm="100000">
                                          <p:val>
                                            <p:strVal val="#ppt_y"/>
                                          </p:val>
                                        </p:tav>
                                      </p:tavLst>
                                    </p:anim>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121"/>
                                        </p:tgtEl>
                                        <p:attrNameLst>
                                          <p:attrName>style.visibility</p:attrName>
                                        </p:attrNameLst>
                                      </p:cBhvr>
                                      <p:to>
                                        <p:strVal val="visible"/>
                                      </p:to>
                                    </p:set>
                                    <p:animEffect transition="in" filter="fade">
                                      <p:cBhvr>
                                        <p:cTn id="93" dur="500"/>
                                        <p:tgtEl>
                                          <p:spTgt spid="121"/>
                                        </p:tgtEl>
                                      </p:cBhvr>
                                    </p:animEffect>
                                  </p:childTnLst>
                                </p:cTn>
                              </p:par>
                            </p:childTnLst>
                          </p:cTn>
                        </p:par>
                        <p:par>
                          <p:cTn id="94" fill="hold">
                            <p:stCondLst>
                              <p:cond delay="2500"/>
                            </p:stCondLst>
                            <p:childTnLst>
                              <p:par>
                                <p:cTn id="95" presetID="10" presetClass="entr" presetSubtype="0" fill="hold" nodeType="after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fade">
                                      <p:cBhvr>
                                        <p:cTn id="97" dur="1000"/>
                                        <p:tgtEl>
                                          <p:spTgt spid="1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5"/>
                                        </p:tgtEl>
                                        <p:attrNameLst>
                                          <p:attrName>style.visibility</p:attrName>
                                        </p:attrNameLst>
                                      </p:cBhvr>
                                      <p:to>
                                        <p:strVal val="visible"/>
                                      </p:to>
                                    </p:set>
                                    <p:animEffect transition="in" filter="fade">
                                      <p:cBhvr>
                                        <p:cTn id="102" dur="1000"/>
                                        <p:tgtEl>
                                          <p:spTgt spid="1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1"/>
                                        </p:tgtEl>
                                        <p:attrNameLst>
                                          <p:attrName>style.visibility</p:attrName>
                                        </p:attrNameLst>
                                      </p:cBhvr>
                                      <p:to>
                                        <p:strVal val="visible"/>
                                      </p:to>
                                    </p:set>
                                    <p:animEffect transition="in" filter="fade">
                                      <p:cBhvr>
                                        <p:cTn id="107" dur="1000"/>
                                        <p:tgtEl>
                                          <p:spTgt spid="14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p:bldP spid="120" grpId="0" animBg="1"/>
      <p:bldP spid="1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590800"/>
            <a:ext cx="7391400" cy="17526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The Microsoft View of the Cloud</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54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Kentico Virtual Conference Agenda</a:t>
            </a:r>
            <a:endParaRPr lang="en-US" dirty="0"/>
          </a:p>
        </p:txBody>
      </p:sp>
      <p:graphicFrame>
        <p:nvGraphicFramePr>
          <p:cNvPr id="4" name="Table 3"/>
          <p:cNvGraphicFramePr>
            <a:graphicFrameLocks noGrp="1"/>
          </p:cNvGraphicFramePr>
          <p:nvPr>
            <p:extLst/>
          </p:nvPr>
        </p:nvGraphicFramePr>
        <p:xfrm>
          <a:off x="179512" y="1131062"/>
          <a:ext cx="8856984" cy="5682314"/>
        </p:xfrm>
        <a:graphic>
          <a:graphicData uri="http://schemas.openxmlformats.org/drawingml/2006/table">
            <a:tbl>
              <a:tblPr firstRow="1" firstCol="1">
                <a:tableStyleId>{5C22544A-7EE6-4342-B048-85BDC9FD1C3A}</a:tableStyleId>
              </a:tblPr>
              <a:tblGrid>
                <a:gridCol w="1008112"/>
                <a:gridCol w="6417105"/>
                <a:gridCol w="1431767"/>
              </a:tblGrid>
              <a:tr h="0">
                <a:tc>
                  <a:txBody>
                    <a:bodyPr/>
                    <a:lstStyle/>
                    <a:p>
                      <a:pPr marL="0" marR="0">
                        <a:spcBef>
                          <a:spcPts val="0"/>
                        </a:spcBef>
                        <a:spcAft>
                          <a:spcPts val="0"/>
                        </a:spcAft>
                      </a:pPr>
                      <a:r>
                        <a:rPr lang="en-US" sz="900" dirty="0">
                          <a:effectLst/>
                        </a:rPr>
                        <a:t>Time</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Session Information</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Register</a:t>
                      </a:r>
                      <a:endParaRPr lang="en-US" sz="900" dirty="0">
                        <a:effectLst/>
                        <a:latin typeface="Calibri"/>
                        <a:ea typeface="Calibri"/>
                        <a:cs typeface="Times New Roman"/>
                      </a:endParaRPr>
                    </a:p>
                  </a:txBody>
                  <a:tcPr marL="22858" marR="22858" marT="0" marB="0"/>
                </a:tc>
              </a:tr>
              <a:tr h="530292">
                <a:tc>
                  <a:txBody>
                    <a:bodyPr/>
                    <a:lstStyle/>
                    <a:p>
                      <a:pPr marL="0" marR="0">
                        <a:spcBef>
                          <a:spcPts val="0"/>
                        </a:spcBef>
                        <a:spcAft>
                          <a:spcPts val="0"/>
                        </a:spcAft>
                      </a:pPr>
                      <a:r>
                        <a:rPr lang="en-US" sz="900">
                          <a:effectLst/>
                        </a:rPr>
                        <a:t>7:00 –8:00 AM PST</a:t>
                      </a:r>
                    </a:p>
                    <a:p>
                      <a:pPr marL="0" marR="0">
                        <a:spcBef>
                          <a:spcPts val="0"/>
                        </a:spcBef>
                        <a:spcAft>
                          <a:spcPts val="0"/>
                        </a:spcAft>
                      </a:pPr>
                      <a:r>
                        <a:rPr lang="en-US" sz="900">
                          <a:effectLst/>
                        </a:rPr>
                        <a:t>10:00-11:00 AM EST</a:t>
                      </a:r>
                    </a:p>
                    <a:p>
                      <a:pPr marL="0" marR="0">
                        <a:spcBef>
                          <a:spcPts val="0"/>
                        </a:spcBef>
                        <a:spcAft>
                          <a:spcPts val="0"/>
                        </a:spcAft>
                      </a:pPr>
                      <a:r>
                        <a:rPr lang="en-US" sz="900">
                          <a:effectLst/>
                        </a:rPr>
                        <a:t>3:00-4:00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Are you ready? Introduction to Cloud Computing and Windows Azure</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2"/>
                        </a:rPr>
                        <a:t>Vince Mayfield</a:t>
                      </a:r>
                      <a:r>
                        <a:rPr lang="en-US" sz="1200" dirty="0">
                          <a:effectLst/>
                        </a:rPr>
                        <a:t>, CEO </a:t>
                      </a:r>
                      <a:r>
                        <a:rPr lang="en-US" sz="1200" u="sng" dirty="0">
                          <a:effectLst/>
                          <a:hlinkClick r:id="rId3"/>
                        </a:rPr>
                        <a:t>Bit-Wizards</a:t>
                      </a:r>
                      <a:endParaRPr lang="en-US" sz="1200" dirty="0">
                        <a:effectLst/>
                      </a:endParaRP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92564">
                <a:tc>
                  <a:txBody>
                    <a:bodyPr/>
                    <a:lstStyle/>
                    <a:p>
                      <a:pPr marL="0" marR="0">
                        <a:spcBef>
                          <a:spcPts val="0"/>
                        </a:spcBef>
                        <a:spcAft>
                          <a:spcPts val="0"/>
                        </a:spcAft>
                      </a:pPr>
                      <a:r>
                        <a:rPr lang="en-US" sz="900">
                          <a:effectLst/>
                        </a:rPr>
                        <a:t>8:30-9:30 AM PST</a:t>
                      </a:r>
                    </a:p>
                    <a:p>
                      <a:pPr marL="0" marR="0">
                        <a:spcBef>
                          <a:spcPts val="0"/>
                        </a:spcBef>
                        <a:spcAft>
                          <a:spcPts val="0"/>
                        </a:spcAft>
                      </a:pPr>
                      <a:r>
                        <a:rPr lang="en-US" sz="900">
                          <a:effectLst/>
                        </a:rPr>
                        <a:t>11:30–12:30 PM EST</a:t>
                      </a:r>
                    </a:p>
                    <a:p>
                      <a:pPr marL="0" marR="0">
                        <a:spcBef>
                          <a:spcPts val="0"/>
                        </a:spcBef>
                        <a:spcAft>
                          <a:spcPts val="0"/>
                        </a:spcAft>
                      </a:pPr>
                      <a:r>
                        <a:rPr lang="en-US" sz="900">
                          <a:effectLst/>
                        </a:rPr>
                        <a:t>4:30-5:30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Get set.. Introduction to Windows Azure Development</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5"/>
                        </a:rPr>
                        <a:t>Brian </a:t>
                      </a:r>
                      <a:r>
                        <a:rPr lang="en-US" sz="1200" u="sng" dirty="0" err="1">
                          <a:effectLst/>
                          <a:hlinkClick r:id="rId5"/>
                        </a:rPr>
                        <a:t>McKeiver</a:t>
                      </a:r>
                      <a:r>
                        <a:rPr lang="en-US" sz="1200" dirty="0">
                          <a:effectLst/>
                        </a:rPr>
                        <a:t>, Kentico MVP and Partner/Senior Developer at </a:t>
                      </a:r>
                      <a:r>
                        <a:rPr lang="en-US" sz="1200" u="sng" dirty="0" err="1">
                          <a:effectLst/>
                          <a:hlinkClick r:id="rId6"/>
                        </a:rPr>
                        <a:t>BizStream</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7"/>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38904">
                <a:tc>
                  <a:txBody>
                    <a:bodyPr/>
                    <a:lstStyle/>
                    <a:p>
                      <a:pPr marL="0" marR="0">
                        <a:spcBef>
                          <a:spcPts val="0"/>
                        </a:spcBef>
                        <a:spcAft>
                          <a:spcPts val="0"/>
                        </a:spcAft>
                      </a:pPr>
                      <a:r>
                        <a:rPr lang="en-US" sz="900">
                          <a:effectLst/>
                        </a:rPr>
                        <a:t>10:00–11:00 AM PST</a:t>
                      </a:r>
                    </a:p>
                    <a:p>
                      <a:pPr marL="0" marR="0">
                        <a:spcBef>
                          <a:spcPts val="0"/>
                        </a:spcBef>
                        <a:spcAft>
                          <a:spcPts val="0"/>
                        </a:spcAft>
                      </a:pPr>
                      <a:r>
                        <a:rPr lang="en-US" sz="900">
                          <a:effectLst/>
                        </a:rPr>
                        <a:t>1:00 –2:00 PM EST</a:t>
                      </a:r>
                    </a:p>
                    <a:p>
                      <a:pPr marL="0" marR="0">
                        <a:spcBef>
                          <a:spcPts val="0"/>
                        </a:spcBef>
                        <a:spcAft>
                          <a:spcPts val="0"/>
                        </a:spcAft>
                      </a:pPr>
                      <a:r>
                        <a:rPr lang="en-US" sz="900">
                          <a:effectLst/>
                        </a:rPr>
                        <a:t>6:00–7:00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Go…Running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8"/>
                        </a:rPr>
                        <a:t>Thom Robbins</a:t>
                      </a:r>
                      <a:r>
                        <a:rPr lang="en-US" sz="1200" dirty="0">
                          <a:effectLst/>
                        </a:rPr>
                        <a:t>, Chief Evangelist Kentico CMS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9"/>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45192">
                <a:tc>
                  <a:txBody>
                    <a:bodyPr/>
                    <a:lstStyle/>
                    <a:p>
                      <a:pPr marL="0" marR="0">
                        <a:spcBef>
                          <a:spcPts val="0"/>
                        </a:spcBef>
                        <a:spcAft>
                          <a:spcPts val="0"/>
                        </a:spcAft>
                      </a:pPr>
                      <a:r>
                        <a:rPr lang="en-US" sz="900">
                          <a:effectLst/>
                        </a:rPr>
                        <a:t>11:30–12:30 PM PST</a:t>
                      </a:r>
                    </a:p>
                    <a:p>
                      <a:pPr marL="0" marR="0">
                        <a:spcBef>
                          <a:spcPts val="0"/>
                        </a:spcBef>
                        <a:spcAft>
                          <a:spcPts val="0"/>
                        </a:spcAft>
                      </a:pPr>
                      <a:r>
                        <a:rPr lang="en-US" sz="900">
                          <a:effectLst/>
                        </a:rPr>
                        <a:t>2:30–3:30 PM EST</a:t>
                      </a:r>
                    </a:p>
                    <a:p>
                      <a:pPr marL="0" marR="0">
                        <a:spcBef>
                          <a:spcPts val="0"/>
                        </a:spcBef>
                        <a:spcAft>
                          <a:spcPts val="0"/>
                        </a:spcAft>
                      </a:pPr>
                      <a:r>
                        <a:rPr lang="en-US" sz="900">
                          <a:effectLst/>
                        </a:rPr>
                        <a:t>7:30 –8:30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Deployment options for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a:t>
                      </a:r>
                      <a:r>
                        <a:rPr lang="en-US" sz="1200" u="sng" dirty="0">
                          <a:effectLst/>
                          <a:hlinkClick r:id="rId3"/>
                        </a:rPr>
                        <a:t>Bit-Wizards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1"/>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10912">
                <a:tc>
                  <a:txBody>
                    <a:bodyPr/>
                    <a:lstStyle/>
                    <a:p>
                      <a:pPr marL="0" marR="0">
                        <a:spcBef>
                          <a:spcPts val="0"/>
                        </a:spcBef>
                        <a:spcAft>
                          <a:spcPts val="0"/>
                        </a:spcAft>
                      </a:pPr>
                      <a:r>
                        <a:rPr lang="en-US" sz="900">
                          <a:effectLst/>
                        </a:rPr>
                        <a:t>1:00 PM–2:00 PM PST</a:t>
                      </a:r>
                    </a:p>
                    <a:p>
                      <a:pPr marL="0" marR="0">
                        <a:spcBef>
                          <a:spcPts val="0"/>
                        </a:spcBef>
                        <a:spcAft>
                          <a:spcPts val="0"/>
                        </a:spcAft>
                      </a:pPr>
                      <a:r>
                        <a:rPr lang="en-US" sz="900">
                          <a:effectLst/>
                        </a:rPr>
                        <a:t>4:00–5:00 PM EST</a:t>
                      </a:r>
                    </a:p>
                    <a:p>
                      <a:pPr marL="0" marR="0">
                        <a:spcBef>
                          <a:spcPts val="0"/>
                        </a:spcBef>
                        <a:spcAft>
                          <a:spcPts val="0"/>
                        </a:spcAft>
                      </a:pPr>
                      <a:r>
                        <a:rPr lang="en-US" sz="900">
                          <a:effectLst/>
                        </a:rPr>
                        <a:t>9:00–10:00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Best Practices for Kentico CMS and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2"/>
                        </a:rPr>
                        <a:t>Dominik Pinter</a:t>
                      </a:r>
                      <a:r>
                        <a:rPr lang="en-US" sz="1200" dirty="0">
                          <a:effectLst/>
                        </a:rPr>
                        <a:t>, Group Product Manager/</a:t>
                      </a:r>
                      <a:r>
                        <a:rPr lang="en-US" sz="1200" dirty="0" err="1">
                          <a:effectLst/>
                        </a:rPr>
                        <a:t>SaaS</a:t>
                      </a:r>
                      <a:r>
                        <a:rPr lang="en-US" sz="1200" dirty="0">
                          <a:effectLst/>
                        </a:rPr>
                        <a:t> and Cloud</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3"/>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07394">
                <a:tc>
                  <a:txBody>
                    <a:bodyPr/>
                    <a:lstStyle/>
                    <a:p>
                      <a:pPr marL="0" marR="0">
                        <a:spcBef>
                          <a:spcPts val="0"/>
                        </a:spcBef>
                        <a:spcAft>
                          <a:spcPts val="0"/>
                        </a:spcAft>
                      </a:pPr>
                      <a:r>
                        <a:rPr lang="en-US" sz="900">
                          <a:effectLst/>
                        </a:rPr>
                        <a:t>2:30–3:30 PM PST</a:t>
                      </a:r>
                    </a:p>
                    <a:p>
                      <a:pPr marL="0" marR="0">
                        <a:spcBef>
                          <a:spcPts val="0"/>
                        </a:spcBef>
                        <a:spcAft>
                          <a:spcPts val="0"/>
                        </a:spcAft>
                      </a:pPr>
                      <a:r>
                        <a:rPr lang="en-US" sz="900">
                          <a:effectLst/>
                        </a:rPr>
                        <a:t>5:30–6:30 PM EST</a:t>
                      </a:r>
                    </a:p>
                    <a:p>
                      <a:pPr marL="0" marR="0">
                        <a:spcBef>
                          <a:spcPts val="0"/>
                        </a:spcBef>
                        <a:spcAft>
                          <a:spcPts val="0"/>
                        </a:spcAft>
                      </a:pPr>
                      <a:r>
                        <a:rPr lang="en-US" sz="900">
                          <a:effectLst/>
                        </a:rPr>
                        <a:t>10:30–11:30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Advanced development with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Bit-Wizards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13202">
                <a:tc>
                  <a:txBody>
                    <a:bodyPr/>
                    <a:lstStyle/>
                    <a:p>
                      <a:pPr marL="0" marR="0">
                        <a:spcBef>
                          <a:spcPts val="0"/>
                        </a:spcBef>
                        <a:spcAft>
                          <a:spcPts val="0"/>
                        </a:spcAft>
                      </a:pPr>
                      <a:r>
                        <a:rPr lang="en-US" sz="900">
                          <a:effectLst/>
                        </a:rPr>
                        <a:t>4:00–5:00 PM PST</a:t>
                      </a:r>
                    </a:p>
                    <a:p>
                      <a:pPr marL="0" marR="0">
                        <a:spcBef>
                          <a:spcPts val="0"/>
                        </a:spcBef>
                        <a:spcAft>
                          <a:spcPts val="0"/>
                        </a:spcAft>
                      </a:pPr>
                      <a:r>
                        <a:rPr lang="en-US" sz="900">
                          <a:effectLst/>
                        </a:rPr>
                        <a:t>7:00–8:00 PM EST</a:t>
                      </a:r>
                    </a:p>
                    <a:p>
                      <a:pPr marL="0" marR="0">
                        <a:spcBef>
                          <a:spcPts val="0"/>
                        </a:spcBef>
                        <a:spcAft>
                          <a:spcPts val="0"/>
                        </a:spcAft>
                      </a:pPr>
                      <a:r>
                        <a:rPr lang="en-US" sz="900">
                          <a:effectLst/>
                        </a:rPr>
                        <a:t>12:00–1:00 AM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Common questions for Windows Azure and Kentico CMS</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Kentico Cloud and </a:t>
                      </a:r>
                      <a:r>
                        <a:rPr lang="en-US" sz="1200" dirty="0" err="1">
                          <a:effectLst/>
                        </a:rPr>
                        <a:t>SaaS</a:t>
                      </a:r>
                      <a:r>
                        <a:rPr lang="en-US" sz="1200" dirty="0">
                          <a:effectLst/>
                        </a:rPr>
                        <a:t> Development Group</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5"/>
                        </a:rPr>
                        <a:t>Register me</a:t>
                      </a:r>
                      <a:endParaRPr lang="en-US" sz="1200" dirty="0">
                        <a:effectLst/>
                        <a:latin typeface="Calibri"/>
                        <a:ea typeface="Calibri"/>
                        <a:cs typeface="Times New Roman"/>
                      </a:endParaRPr>
                    </a:p>
                  </a:txBody>
                  <a:tcPr marL="22858" marR="22858" marT="0" marB="0" anchor="ctr"/>
                </a:tc>
              </a:tr>
            </a:tbl>
          </a:graphicData>
        </a:graphic>
      </p:graphicFrame>
    </p:spTree>
    <p:extLst>
      <p:ext uri="{BB962C8B-B14F-4D97-AF65-F5344CB8AC3E}">
        <p14:creationId xmlns:p14="http://schemas.microsoft.com/office/powerpoint/2010/main" val="342022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Microsoft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81" y="1662254"/>
            <a:ext cx="2051115" cy="2051115"/>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33655" t="39490" r="33815"/>
          <a:stretch/>
        </p:blipFill>
        <p:spPr>
          <a:xfrm>
            <a:off x="1371600" y="4079256"/>
            <a:ext cx="1520367" cy="1734830"/>
          </a:xfrm>
          <a:prstGeom prst="rect">
            <a:avLst/>
          </a:prstGeom>
        </p:spPr>
      </p:pic>
      <p:sp>
        <p:nvSpPr>
          <p:cNvPr id="29" name="Rectangle 28"/>
          <p:cNvSpPr/>
          <p:nvPr/>
        </p:nvSpPr>
        <p:spPr bwMode="auto">
          <a:xfrm>
            <a:off x="3444578" y="1785738"/>
            <a:ext cx="508982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4400" b="1" spc="-100" dirty="0">
                <a:ln w="3175">
                  <a:noFill/>
                </a:ln>
                <a:gradFill flip="none" rotWithShape="1">
                  <a:gsLst>
                    <a:gs pos="0">
                      <a:srgbClr val="595959"/>
                    </a:gs>
                    <a:gs pos="86000">
                      <a:srgbClr val="595959"/>
                    </a:gs>
                  </a:gsLst>
                  <a:lin ang="5400000" scaled="0"/>
                  <a:tileRect/>
                </a:gradFill>
                <a:latin typeface="Arial" panose="020B0604020202020204" pitchFamily="34" charset="0"/>
                <a:cs typeface="Arial" panose="020B0604020202020204" pitchFamily="34" charset="0"/>
              </a:rPr>
              <a:t>What is the cloud?</a:t>
            </a:r>
            <a:endParaRPr lang="en-US" altLang="zh-CN" sz="4400" b="1" spc="-100" dirty="0">
              <a:ln w="3175">
                <a:noFill/>
              </a:ln>
              <a:gradFill flip="none" rotWithShape="1">
                <a:gsLst>
                  <a:gs pos="0">
                    <a:srgbClr val="595959"/>
                  </a:gs>
                  <a:gs pos="86000">
                    <a:srgbClr val="595959"/>
                  </a:gs>
                </a:gsLst>
                <a:lin ang="5400000" scaled="0"/>
                <a:tileRect/>
              </a:gradFill>
              <a:latin typeface="Arial" panose="020B0604020202020204" pitchFamily="34" charset="0"/>
              <a:cs typeface="Arial" panose="020B0604020202020204" pitchFamily="34" charset="0"/>
            </a:endParaRPr>
          </a:p>
        </p:txBody>
      </p:sp>
      <p:sp>
        <p:nvSpPr>
          <p:cNvPr id="30" name="Text Placeholder 2"/>
          <p:cNvSpPr txBox="1">
            <a:spLocks/>
          </p:cNvSpPr>
          <p:nvPr/>
        </p:nvSpPr>
        <p:spPr>
          <a:xfrm>
            <a:off x="3581399" y="2810843"/>
            <a:ext cx="4953001" cy="25368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solidFill>
                  <a:schemeClr val="tx2">
                    <a:alpha val="99000"/>
                  </a:schemeClr>
                </a:solidFill>
                <a:latin typeface="Arial" panose="020B0604020202020204" pitchFamily="34" charset="0"/>
                <a:cs typeface="Arial" panose="020B0604020202020204" pitchFamily="34" charset="0"/>
              </a:rPr>
              <a:t>An approach to computing that’s about internet scale </a:t>
            </a:r>
            <a:br>
              <a:rPr lang="en-US" b="1" dirty="0" smtClean="0">
                <a:solidFill>
                  <a:schemeClr val="tx2">
                    <a:alpha val="99000"/>
                  </a:schemeClr>
                </a:solidFill>
                <a:latin typeface="Arial" panose="020B0604020202020204" pitchFamily="34" charset="0"/>
                <a:cs typeface="Arial" panose="020B0604020202020204" pitchFamily="34" charset="0"/>
              </a:rPr>
            </a:br>
            <a:r>
              <a:rPr lang="en-US" b="1" dirty="0" smtClean="0">
                <a:solidFill>
                  <a:schemeClr val="tx2">
                    <a:alpha val="99000"/>
                  </a:schemeClr>
                </a:solidFill>
                <a:latin typeface="Arial" panose="020B0604020202020204" pitchFamily="34" charset="0"/>
                <a:cs typeface="Arial" panose="020B0604020202020204" pitchFamily="34" charset="0"/>
              </a:rPr>
              <a:t>and connecting to a variety of devices and endpoints</a:t>
            </a:r>
            <a:endParaRPr lang="en-US" b="1" dirty="0">
              <a:solidFill>
                <a:schemeClr val="tx2">
                  <a:alpha val="99000"/>
                </a:schemeClr>
              </a:solidFill>
              <a:latin typeface="Arial" panose="020B0604020202020204" pitchFamily="34" charset="0"/>
              <a:cs typeface="Arial" panose="020B0604020202020204" pitchFamily="34" charset="0"/>
            </a:endParaRPr>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4070" y="2209800"/>
            <a:ext cx="918571" cy="907951"/>
          </a:xfrm>
          <a:prstGeom prst="rect">
            <a:avLst/>
          </a:prstGeom>
        </p:spPr>
      </p:pic>
    </p:spTree>
    <p:extLst>
      <p:ext uri="{BB962C8B-B14F-4D97-AF65-F5344CB8AC3E}">
        <p14:creationId xmlns:p14="http://schemas.microsoft.com/office/powerpoint/2010/main" val="132415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1"/>
            <a:ext cx="86868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Patterns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9" name="Rounded Rectangle 48"/>
          <p:cNvSpPr/>
          <p:nvPr/>
        </p:nvSpPr>
        <p:spPr bwMode="auto">
          <a:xfrm>
            <a:off x="4864329"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0" name="Rounded Rectangle 49"/>
          <p:cNvSpPr/>
          <p:nvPr/>
        </p:nvSpPr>
        <p:spPr bwMode="auto">
          <a:xfrm>
            <a:off x="685733" y="2251056"/>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67" name="Rectangle 66"/>
          <p:cNvSpPr/>
          <p:nvPr/>
        </p:nvSpPr>
        <p:spPr bwMode="auto">
          <a:xfrm>
            <a:off x="819064" y="2355173"/>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68" name="Straight Arrow Connector 67"/>
          <p:cNvCxnSpPr/>
          <p:nvPr/>
        </p:nvCxnSpPr>
        <p:spPr bwMode="auto">
          <a:xfrm rot="16200000" flipV="1">
            <a:off x="901575" y="3292586"/>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9" name="Straight Arrow Connector 68"/>
          <p:cNvCxnSpPr/>
          <p:nvPr/>
        </p:nvCxnSpPr>
        <p:spPr bwMode="auto">
          <a:xfrm>
            <a:off x="1349210" y="3741461"/>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70" name="Rectangle 69"/>
          <p:cNvSpPr/>
          <p:nvPr/>
        </p:nvSpPr>
        <p:spPr>
          <a:xfrm rot="16200000">
            <a:off x="835504" y="3214707"/>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71" name="Rectangle 70"/>
          <p:cNvSpPr/>
          <p:nvPr/>
        </p:nvSpPr>
        <p:spPr>
          <a:xfrm>
            <a:off x="2148956" y="3836790"/>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72" name="TextBox 71"/>
          <p:cNvSpPr txBox="1"/>
          <p:nvPr/>
        </p:nvSpPr>
        <p:spPr>
          <a:xfrm>
            <a:off x="1175782" y="2390407"/>
            <a:ext cx="2668160"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“Unpredictable Bursting“  </a:t>
            </a:r>
          </a:p>
        </p:txBody>
      </p:sp>
      <p:sp>
        <p:nvSpPr>
          <p:cNvPr id="73" name="Text Placeholder 6"/>
          <p:cNvSpPr txBox="1">
            <a:spLocks/>
          </p:cNvSpPr>
          <p:nvPr/>
        </p:nvSpPr>
        <p:spPr bwMode="auto">
          <a:xfrm>
            <a:off x="2080887" y="354488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74" name="Rectangle 73"/>
          <p:cNvSpPr/>
          <p:nvPr/>
        </p:nvSpPr>
        <p:spPr>
          <a:xfrm>
            <a:off x="806010" y="4176019"/>
            <a:ext cx="3653240"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Unexpected/unplanned peak in demand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Sudden spike impacts performance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Can’t over provision for extreme cases </a:t>
            </a:r>
          </a:p>
        </p:txBody>
      </p:sp>
      <p:grpSp>
        <p:nvGrpSpPr>
          <p:cNvPr id="75" name="Group 74"/>
          <p:cNvGrpSpPr/>
          <p:nvPr/>
        </p:nvGrpSpPr>
        <p:grpSpPr>
          <a:xfrm>
            <a:off x="1383024" y="2958729"/>
            <a:ext cx="2326525" cy="492377"/>
            <a:chOff x="5574420" y="5257417"/>
            <a:chExt cx="3253688" cy="721360"/>
          </a:xfrm>
        </p:grpSpPr>
        <p:cxnSp>
          <p:nvCxnSpPr>
            <p:cNvPr id="76" name="Straight Arrow Connector 7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77" name="Straight Connector 76"/>
            <p:cNvCxnSpPr>
              <a:endCxn id="7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78" name="Freeform 7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solidFill>
                  <a:prstClr val="black"/>
                </a:solidFill>
              </a:endParaRPr>
            </a:p>
          </p:txBody>
        </p:sp>
      </p:grpSp>
      <p:sp>
        <p:nvSpPr>
          <p:cNvPr id="88" name="Rectangle 87"/>
          <p:cNvSpPr/>
          <p:nvPr/>
        </p:nvSpPr>
        <p:spPr bwMode="auto">
          <a:xfrm>
            <a:off x="4997660" y="2353194"/>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89" name="Straight Arrow Connector 88"/>
          <p:cNvCxnSpPr/>
          <p:nvPr/>
        </p:nvCxnSpPr>
        <p:spPr bwMode="auto">
          <a:xfrm rot="16200000" flipV="1">
            <a:off x="5179819" y="3297599"/>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90" name="Straight Arrow Connector 89"/>
          <p:cNvCxnSpPr/>
          <p:nvPr/>
        </p:nvCxnSpPr>
        <p:spPr bwMode="auto">
          <a:xfrm>
            <a:off x="5627455" y="3746475"/>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1" name="Rectangle 90"/>
          <p:cNvSpPr/>
          <p:nvPr/>
        </p:nvSpPr>
        <p:spPr>
          <a:xfrm rot="16200000">
            <a:off x="5113748" y="3219721"/>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92" name="Rectangle 91"/>
          <p:cNvSpPr/>
          <p:nvPr/>
        </p:nvSpPr>
        <p:spPr>
          <a:xfrm>
            <a:off x="6439964" y="3848066"/>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93" name="Text Placeholder 6"/>
          <p:cNvSpPr txBox="1">
            <a:spLocks/>
          </p:cNvSpPr>
          <p:nvPr/>
        </p:nvSpPr>
        <p:spPr bwMode="auto">
          <a:xfrm>
            <a:off x="6347300" y="354824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 </a:t>
            </a:r>
            <a:endParaRPr lang="en-US" sz="800" b="1" i="1" dirty="0">
              <a:gradFill>
                <a:gsLst>
                  <a:gs pos="0">
                    <a:prstClr val="black"/>
                  </a:gs>
                  <a:gs pos="100000">
                    <a:prstClr val="black"/>
                  </a:gs>
                </a:gsLst>
                <a:lin ang="950000" scaled="1"/>
              </a:gradFill>
              <a:latin typeface="Segoe UI Semibold" pitchFamily="34" charset="0"/>
            </a:endParaRPr>
          </a:p>
        </p:txBody>
      </p:sp>
      <p:sp>
        <p:nvSpPr>
          <p:cNvPr id="94" name="TextBox 93"/>
          <p:cNvSpPr txBox="1"/>
          <p:nvPr/>
        </p:nvSpPr>
        <p:spPr>
          <a:xfrm>
            <a:off x="5287266" y="2395421"/>
            <a:ext cx="2852473"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“Predictable Bursting“ </a:t>
            </a:r>
          </a:p>
        </p:txBody>
      </p:sp>
      <p:sp>
        <p:nvSpPr>
          <p:cNvPr id="95" name="Rectangle 94"/>
          <p:cNvSpPr/>
          <p:nvPr/>
        </p:nvSpPr>
        <p:spPr>
          <a:xfrm>
            <a:off x="4997010" y="4176019"/>
            <a:ext cx="3915144"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Services with micro seasonality trends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Peaks due to periodic increased demand</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IT complexity and wasted capacity  </a:t>
            </a:r>
          </a:p>
        </p:txBody>
      </p:sp>
      <p:grpSp>
        <p:nvGrpSpPr>
          <p:cNvPr id="96" name="Group 95"/>
          <p:cNvGrpSpPr/>
          <p:nvPr/>
        </p:nvGrpSpPr>
        <p:grpSpPr>
          <a:xfrm>
            <a:off x="5645492" y="2917925"/>
            <a:ext cx="2273432" cy="583019"/>
            <a:chOff x="3460618" y="6566490"/>
            <a:chExt cx="2273432" cy="583019"/>
          </a:xfrm>
        </p:grpSpPr>
        <p:cxnSp>
          <p:nvCxnSpPr>
            <p:cNvPr id="97" name="Straight Arrow Connector 9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98" name="Freeform 9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grpSp>
    </p:spTree>
    <p:extLst>
      <p:ext uri="{BB962C8B-B14F-4D97-AF65-F5344CB8AC3E}">
        <p14:creationId xmlns:p14="http://schemas.microsoft.com/office/powerpoint/2010/main" val="1698342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1"/>
            <a:ext cx="8686800" cy="914400"/>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Cloud Computing Patterns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1" name="Rounded Rectangle 50"/>
          <p:cNvSpPr/>
          <p:nvPr/>
        </p:nvSpPr>
        <p:spPr bwMode="auto">
          <a:xfrm>
            <a:off x="746622" y="2298105"/>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2" name="Rounded Rectangle 51"/>
          <p:cNvSpPr/>
          <p:nvPr/>
        </p:nvSpPr>
        <p:spPr bwMode="auto">
          <a:xfrm>
            <a:off x="4925218" y="2298105"/>
            <a:ext cx="3689497" cy="2785731"/>
          </a:xfrm>
          <a:prstGeom prst="roundRect">
            <a:avLst>
              <a:gd name="adj" fmla="val 0"/>
            </a:avLst>
          </a:prstGeom>
          <a:solidFill>
            <a:schemeClr val="accent1"/>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prstClr val="black"/>
                    </a:gs>
                    <a:gs pos="100000">
                      <a:prstClr val="black"/>
                    </a:gs>
                  </a:gsLst>
                  <a:lin ang="950000" scaled="1"/>
                </a:gradFill>
                <a:latin typeface="Segoe UI Semibold" pitchFamily="34" charset="0"/>
              </a:rPr>
              <a:t>  </a:t>
            </a:r>
          </a:p>
        </p:txBody>
      </p:sp>
      <p:sp>
        <p:nvSpPr>
          <p:cNvPr id="53" name="Rectangle 52"/>
          <p:cNvSpPr/>
          <p:nvPr/>
        </p:nvSpPr>
        <p:spPr bwMode="auto">
          <a:xfrm>
            <a:off x="874213" y="2391123"/>
            <a:ext cx="3402419"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54" name="Straight Arrow Connector 53"/>
          <p:cNvCxnSpPr/>
          <p:nvPr/>
        </p:nvCxnSpPr>
        <p:spPr bwMode="auto">
          <a:xfrm rot="16200000" flipV="1">
            <a:off x="1019212" y="3335528"/>
            <a:ext cx="895273" cy="3"/>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5" name="Straight Arrow Connector 54"/>
          <p:cNvCxnSpPr/>
          <p:nvPr/>
        </p:nvCxnSpPr>
        <p:spPr bwMode="auto">
          <a:xfrm>
            <a:off x="1466848" y="3784404"/>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56" name="Text Placeholder 6"/>
          <p:cNvSpPr txBox="1">
            <a:spLocks/>
          </p:cNvSpPr>
          <p:nvPr/>
        </p:nvSpPr>
        <p:spPr bwMode="auto">
          <a:xfrm>
            <a:off x="2916756" y="3585197"/>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solidFill>
                  <a:srgbClr val="FFFFFF"/>
                </a:solidFill>
              </a:rPr>
              <a:t>Usage</a:t>
            </a:r>
            <a:endParaRPr lang="en-US" sz="800" b="1" i="1" dirty="0">
              <a:solidFill>
                <a:srgbClr val="FFFFFF"/>
              </a:solidFill>
            </a:endParaRPr>
          </a:p>
        </p:txBody>
      </p:sp>
      <p:sp>
        <p:nvSpPr>
          <p:cNvPr id="57" name="Rectangle 56"/>
          <p:cNvSpPr/>
          <p:nvPr/>
        </p:nvSpPr>
        <p:spPr>
          <a:xfrm rot="16200000">
            <a:off x="953141" y="3257907"/>
            <a:ext cx="697480"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58" name="Rectangle 57"/>
          <p:cNvSpPr/>
          <p:nvPr/>
        </p:nvSpPr>
        <p:spPr>
          <a:xfrm>
            <a:off x="2290169" y="3885995"/>
            <a:ext cx="662447" cy="19492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cxnSp>
        <p:nvCxnSpPr>
          <p:cNvPr id="59" name="Straight Arrow Connector 58"/>
          <p:cNvCxnSpPr/>
          <p:nvPr/>
        </p:nvCxnSpPr>
        <p:spPr bwMode="auto">
          <a:xfrm flipV="1">
            <a:off x="1466849" y="3450738"/>
            <a:ext cx="764232" cy="65367"/>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0" name="Straight Arrow Connector 59"/>
          <p:cNvCxnSpPr/>
          <p:nvPr/>
        </p:nvCxnSpPr>
        <p:spPr bwMode="auto">
          <a:xfrm flipV="1">
            <a:off x="2985744" y="3429759"/>
            <a:ext cx="800693" cy="86346"/>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1" name="Text Placeholder 6"/>
          <p:cNvSpPr txBox="1">
            <a:spLocks/>
          </p:cNvSpPr>
          <p:nvPr/>
        </p:nvSpPr>
        <p:spPr bwMode="auto">
          <a:xfrm>
            <a:off x="1448009" y="3586172"/>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a:t>
            </a:r>
            <a:endParaRPr lang="en-US" sz="800" b="1" i="1" dirty="0">
              <a:gradFill>
                <a:gsLst>
                  <a:gs pos="0">
                    <a:prstClr val="black"/>
                  </a:gs>
                  <a:gs pos="100000">
                    <a:prstClr val="black"/>
                  </a:gs>
                </a:gsLst>
                <a:lin ang="950000" scaled="1"/>
              </a:gradFill>
              <a:latin typeface="Segoe UI Semibold" pitchFamily="34" charset="0"/>
            </a:endParaRPr>
          </a:p>
        </p:txBody>
      </p:sp>
      <p:cxnSp>
        <p:nvCxnSpPr>
          <p:cNvPr id="62" name="Straight Connector 61"/>
          <p:cNvCxnSpPr/>
          <p:nvPr/>
        </p:nvCxnSpPr>
        <p:spPr bwMode="auto">
          <a:xfrm rot="5400000" flipH="1" flipV="1">
            <a:off x="2560328" y="3358699"/>
            <a:ext cx="853043"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63" name="Rectangle 62"/>
          <p:cNvSpPr/>
          <p:nvPr/>
        </p:nvSpPr>
        <p:spPr>
          <a:xfrm>
            <a:off x="2200565" y="3089159"/>
            <a:ext cx="837984" cy="477054"/>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endParaRPr lang="en-US" sz="800" b="1" dirty="0" smtClean="0">
              <a:gradFill>
                <a:gsLst>
                  <a:gs pos="0">
                    <a:prstClr val="black"/>
                  </a:gs>
                  <a:gs pos="100000">
                    <a:prstClr val="black"/>
                  </a:gs>
                </a:gsLst>
                <a:lin ang="950000" scaled="1"/>
              </a:gradFill>
              <a:latin typeface="Segoe UI Semibold" pitchFamily="34" charset="0"/>
            </a:endParaRPr>
          </a:p>
          <a:p>
            <a:pPr marL="228600" indent="-228600" algn="ctr" eaLnBrk="0" fontAlgn="base" hangingPunct="0">
              <a:lnSpc>
                <a:spcPts val="800"/>
              </a:lnSpc>
              <a:spcAft>
                <a:spcPts val="600"/>
              </a:spcAft>
              <a:buClr>
                <a:srgbClr val="000000"/>
              </a:buClr>
            </a:pPr>
            <a:r>
              <a:rPr lang="en-US" sz="800" b="1" dirty="0" smtClean="0">
                <a:gradFill>
                  <a:gsLst>
                    <a:gs pos="0">
                      <a:prstClr val="black"/>
                    </a:gs>
                    <a:gs pos="100000">
                      <a:prstClr val="black"/>
                    </a:gs>
                  </a:gsLst>
                  <a:lin ang="950000" scaled="1"/>
                </a:gradFill>
                <a:latin typeface="Segoe UI Semibold" pitchFamily="34" charset="0"/>
              </a:rPr>
              <a:t>Inactivity</a:t>
            </a:r>
          </a:p>
          <a:p>
            <a:pPr marL="228600" indent="-228600" algn="ctr" eaLnBrk="0" fontAlgn="base" hangingPunct="0">
              <a:lnSpc>
                <a:spcPts val="800"/>
              </a:lnSpc>
              <a:spcAft>
                <a:spcPts val="600"/>
              </a:spcAft>
              <a:buClr>
                <a:srgbClr val="000000"/>
              </a:buClr>
            </a:pPr>
            <a:r>
              <a:rPr lang="en-US" sz="800" b="1" dirty="0" smtClean="0">
                <a:gradFill>
                  <a:gsLst>
                    <a:gs pos="0">
                      <a:prstClr val="black"/>
                    </a:gs>
                    <a:gs pos="100000">
                      <a:prstClr val="black"/>
                    </a:gs>
                  </a:gsLst>
                  <a:lin ang="950000" scaled="1"/>
                </a:gradFill>
                <a:latin typeface="Segoe UI Semibold" pitchFamily="34" charset="0"/>
              </a:rPr>
              <a:t>Period </a:t>
            </a:r>
          </a:p>
        </p:txBody>
      </p:sp>
      <p:cxnSp>
        <p:nvCxnSpPr>
          <p:cNvPr id="64" name="Straight Connector 63"/>
          <p:cNvCxnSpPr/>
          <p:nvPr/>
        </p:nvCxnSpPr>
        <p:spPr bwMode="auto">
          <a:xfrm rot="5400000" flipH="1" flipV="1">
            <a:off x="1820590" y="3358699"/>
            <a:ext cx="853043"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65" name="TextBox 64"/>
          <p:cNvSpPr txBox="1"/>
          <p:nvPr/>
        </p:nvSpPr>
        <p:spPr>
          <a:xfrm>
            <a:off x="1699753" y="2440343"/>
            <a:ext cx="1765190"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“On and Off “  </a:t>
            </a:r>
          </a:p>
        </p:txBody>
      </p:sp>
      <p:sp>
        <p:nvSpPr>
          <p:cNvPr id="66" name="Rectangle 65"/>
          <p:cNvSpPr/>
          <p:nvPr/>
        </p:nvSpPr>
        <p:spPr>
          <a:xfrm>
            <a:off x="866900" y="4227613"/>
            <a:ext cx="3367204"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On and off </a:t>
            </a:r>
            <a:r>
              <a:rPr lang="en-US" sz="1200" dirty="0" smtClean="0">
                <a:gradFill>
                  <a:gsLst>
                    <a:gs pos="0">
                      <a:prstClr val="black"/>
                    </a:gs>
                    <a:gs pos="86000">
                      <a:prstClr val="black"/>
                    </a:gs>
                  </a:gsLst>
                  <a:lin ang="5400000" scaled="0"/>
                </a:gradFill>
              </a:rPr>
              <a:t>workloads (e.g</a:t>
            </a:r>
            <a:r>
              <a:rPr lang="en-US" sz="1200" dirty="0">
                <a:gradFill>
                  <a:gsLst>
                    <a:gs pos="0">
                      <a:prstClr val="black"/>
                    </a:gs>
                    <a:gs pos="86000">
                      <a:prstClr val="black"/>
                    </a:gs>
                  </a:gsLst>
                  <a:lin ang="5400000" scaled="0"/>
                </a:gradFill>
              </a:rPr>
              <a:t>. batch job)</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Over provisioned capacity is wasted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Time to market can be cumbersome </a:t>
            </a:r>
          </a:p>
        </p:txBody>
      </p:sp>
      <p:sp>
        <p:nvSpPr>
          <p:cNvPr id="79" name="Rectangle 78"/>
          <p:cNvSpPr/>
          <p:nvPr/>
        </p:nvSpPr>
        <p:spPr bwMode="auto">
          <a:xfrm>
            <a:off x="5058549" y="2388526"/>
            <a:ext cx="3401568" cy="1709982"/>
          </a:xfrm>
          <a:prstGeom prst="rect">
            <a:avLst/>
          </a:prstGeom>
          <a:gradFill>
            <a:gsLst>
              <a:gs pos="0">
                <a:schemeClr val="bg2">
                  <a:lumMod val="75000"/>
                </a:schemeClr>
              </a:gs>
              <a:gs pos="30000">
                <a:schemeClr val="bg2">
                  <a:lumMod val="75000"/>
                </a:schemeClr>
              </a:gs>
              <a:gs pos="45000">
                <a:schemeClr val="accent3">
                  <a:lumMod val="75000"/>
                </a:schemeClr>
              </a:gs>
              <a:gs pos="55000">
                <a:schemeClr val="accent3">
                  <a:lumMod val="75000"/>
                </a:schemeClr>
              </a:gs>
              <a:gs pos="73000">
                <a:schemeClr val="bg2">
                  <a:lumMod val="75000"/>
                </a:schemeClr>
              </a:gs>
              <a:gs pos="100000">
                <a:schemeClr val="bg2">
                  <a:lumMod val="75000"/>
                </a:schemeClr>
              </a:gs>
            </a:gsLs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cxnSp>
        <p:nvCxnSpPr>
          <p:cNvPr id="80" name="Straight Arrow Connector 79"/>
          <p:cNvCxnSpPr/>
          <p:nvPr/>
        </p:nvCxnSpPr>
        <p:spPr bwMode="auto">
          <a:xfrm rot="16200000" flipV="1">
            <a:off x="5249073" y="3332931"/>
            <a:ext cx="895273"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bwMode="auto">
          <a:xfrm>
            <a:off x="5696709" y="3781807"/>
            <a:ext cx="2365359" cy="93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82" name="Text Placeholder 6"/>
          <p:cNvSpPr txBox="1">
            <a:spLocks/>
          </p:cNvSpPr>
          <p:nvPr/>
        </p:nvSpPr>
        <p:spPr bwMode="auto">
          <a:xfrm>
            <a:off x="7159595" y="3510253"/>
            <a:ext cx="857096"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eaLnBrk="0" fontAlgn="base" hangingPunct="0">
              <a:spcBef>
                <a:spcPct val="20000"/>
              </a:spcBef>
              <a:spcAft>
                <a:spcPct val="0"/>
              </a:spcAft>
              <a:buClr>
                <a:srgbClr val="000000"/>
              </a:buClr>
            </a:pPr>
            <a:r>
              <a:rPr lang="en-US" sz="800" b="1" i="1" dirty="0" smtClean="0">
                <a:gradFill>
                  <a:gsLst>
                    <a:gs pos="0">
                      <a:prstClr val="black"/>
                    </a:gs>
                    <a:gs pos="100000">
                      <a:prstClr val="black"/>
                    </a:gs>
                  </a:gsLst>
                  <a:lin ang="950000" scaled="1"/>
                </a:gradFill>
                <a:latin typeface="Segoe UI Semibold" pitchFamily="34" charset="0"/>
              </a:rPr>
              <a:t>Average Usage</a:t>
            </a:r>
            <a:endParaRPr lang="en-US" sz="800" b="1" i="1" dirty="0">
              <a:gradFill>
                <a:gsLst>
                  <a:gs pos="0">
                    <a:prstClr val="black"/>
                  </a:gs>
                  <a:gs pos="100000">
                    <a:prstClr val="black"/>
                  </a:gs>
                </a:gsLst>
                <a:lin ang="950000" scaled="1"/>
              </a:gradFill>
              <a:latin typeface="Segoe UI Semibold" pitchFamily="34" charset="0"/>
            </a:endParaRPr>
          </a:p>
        </p:txBody>
      </p:sp>
      <p:sp>
        <p:nvSpPr>
          <p:cNvPr id="83" name="Rectangle 82"/>
          <p:cNvSpPr/>
          <p:nvPr/>
        </p:nvSpPr>
        <p:spPr>
          <a:xfrm rot="16200000">
            <a:off x="5183002" y="3255053"/>
            <a:ext cx="697480" cy="195438"/>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Compute </a:t>
            </a:r>
          </a:p>
        </p:txBody>
      </p:sp>
      <p:sp>
        <p:nvSpPr>
          <p:cNvPr id="84" name="Rectangle 83"/>
          <p:cNvSpPr/>
          <p:nvPr/>
        </p:nvSpPr>
        <p:spPr>
          <a:xfrm>
            <a:off x="6520030" y="3883398"/>
            <a:ext cx="662447" cy="199735"/>
          </a:xfrm>
          <a:prstGeom prst="rect">
            <a:avLst/>
          </a:prstGeom>
        </p:spPr>
        <p:txBody>
          <a:bodyPr wrap="square">
            <a:spAutoFit/>
          </a:bodyPr>
          <a:lstStyle/>
          <a:p>
            <a:pPr marL="228600" indent="-228600" algn="ctr" eaLnBrk="0" fontAlgn="base" hangingPunct="0">
              <a:lnSpc>
                <a:spcPts val="800"/>
              </a:lnSpc>
              <a:spcBef>
                <a:spcPct val="20000"/>
              </a:spcBef>
              <a:spcAft>
                <a:spcPct val="0"/>
              </a:spcAft>
              <a:buClr>
                <a:srgbClr val="000000"/>
              </a:buClr>
            </a:pPr>
            <a:r>
              <a:rPr lang="en-US" sz="900" b="1" dirty="0" smtClean="0">
                <a:gradFill>
                  <a:gsLst>
                    <a:gs pos="0">
                      <a:prstClr val="black"/>
                    </a:gs>
                    <a:gs pos="100000">
                      <a:prstClr val="black"/>
                    </a:gs>
                  </a:gsLst>
                  <a:lin ang="950000" scaled="1"/>
                </a:gradFill>
                <a:latin typeface="Segoe UI Semibold" pitchFamily="34" charset="0"/>
              </a:rPr>
              <a:t>Time </a:t>
            </a:r>
          </a:p>
        </p:txBody>
      </p:sp>
      <p:sp>
        <p:nvSpPr>
          <p:cNvPr id="85" name="TextBox 84"/>
          <p:cNvSpPr txBox="1"/>
          <p:nvPr/>
        </p:nvSpPr>
        <p:spPr>
          <a:xfrm>
            <a:off x="5356520" y="2430753"/>
            <a:ext cx="2852473" cy="313932"/>
          </a:xfrm>
          <a:prstGeom prst="rect">
            <a:avLst/>
          </a:prstGeom>
          <a:noFill/>
        </p:spPr>
        <p:txBody>
          <a:bodyPr wrap="square" lIns="0" rIns="0" rtlCol="0">
            <a:spAutoFit/>
          </a:bodyPr>
          <a:lstStyle/>
          <a:p>
            <a:pPr algn="ctr" eaLnBrk="0" hangingPunct="0">
              <a:lnSpc>
                <a:spcPct val="90000"/>
              </a:lnSpc>
              <a:spcBef>
                <a:spcPct val="20000"/>
              </a:spcBef>
            </a:pPr>
            <a:r>
              <a:rPr lang="en-US" sz="1600" b="1" dirty="0" smtClean="0">
                <a:gradFill>
                  <a:gsLst>
                    <a:gs pos="0">
                      <a:prstClr val="black"/>
                    </a:gs>
                    <a:gs pos="86000">
                      <a:prstClr val="black"/>
                    </a:gs>
                  </a:gsLst>
                  <a:lin ang="5400000" scaled="0"/>
                </a:gradFill>
                <a:effectLst>
                  <a:outerShdw blurRad="63500" algn="ctr" rotWithShape="0">
                    <a:prstClr val="black">
                      <a:alpha val="60000"/>
                    </a:prstClr>
                  </a:outerShdw>
                </a:effectLst>
              </a:rPr>
              <a:t>“Growing Fast“ </a:t>
            </a:r>
          </a:p>
        </p:txBody>
      </p:sp>
      <p:sp>
        <p:nvSpPr>
          <p:cNvPr id="86" name="Rectangle 85"/>
          <p:cNvSpPr/>
          <p:nvPr/>
        </p:nvSpPr>
        <p:spPr>
          <a:xfrm>
            <a:off x="5067423" y="4227613"/>
            <a:ext cx="3536661" cy="664797"/>
          </a:xfrm>
          <a:prstGeom prst="rect">
            <a:avLst/>
          </a:prstGeom>
        </p:spPr>
        <p:txBody>
          <a:bodyPr wrap="square">
            <a:spAutoFit/>
          </a:bodyPr>
          <a:lstStyle/>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Successful services needs to grow/scale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Keeping up </a:t>
            </a:r>
            <a:r>
              <a:rPr lang="en-US" sz="1200" dirty="0" smtClean="0">
                <a:gradFill>
                  <a:gsLst>
                    <a:gs pos="0">
                      <a:prstClr val="black"/>
                    </a:gs>
                    <a:gs pos="86000">
                      <a:prstClr val="black"/>
                    </a:gs>
                  </a:gsLst>
                  <a:lin ang="5400000" scaled="0"/>
                </a:gradFill>
              </a:rPr>
              <a:t>with growth </a:t>
            </a:r>
            <a:r>
              <a:rPr lang="en-US" sz="1200" dirty="0">
                <a:gradFill>
                  <a:gsLst>
                    <a:gs pos="0">
                      <a:prstClr val="black"/>
                    </a:gs>
                    <a:gs pos="86000">
                      <a:prstClr val="black"/>
                    </a:gs>
                  </a:gsLst>
                  <a:lin ang="5400000" scaled="0"/>
                </a:gradFill>
              </a:rPr>
              <a:t>is big IT challenge </a:t>
            </a:r>
          </a:p>
          <a:p>
            <a:pPr marL="169863" lvl="1" indent="-169863" fontAlgn="base">
              <a:lnSpc>
                <a:spcPct val="90000"/>
              </a:lnSpc>
              <a:spcBef>
                <a:spcPct val="20000"/>
              </a:spcBef>
              <a:spcAft>
                <a:spcPct val="0"/>
              </a:spcAft>
              <a:buSzPct val="95000"/>
              <a:buFontTx/>
              <a:buBlip>
                <a:blip r:embed="rId4"/>
              </a:buBlip>
            </a:pPr>
            <a:r>
              <a:rPr lang="en-US" sz="1200" dirty="0">
                <a:gradFill>
                  <a:gsLst>
                    <a:gs pos="0">
                      <a:prstClr val="black"/>
                    </a:gs>
                    <a:gs pos="86000">
                      <a:prstClr val="black"/>
                    </a:gs>
                  </a:gsLst>
                  <a:lin ang="5400000" scaled="0"/>
                </a:gradFill>
              </a:rPr>
              <a:t>Complex lead time for deployment</a:t>
            </a:r>
          </a:p>
        </p:txBody>
      </p:sp>
      <p:sp>
        <p:nvSpPr>
          <p:cNvPr id="87" name="Freeform 86"/>
          <p:cNvSpPr/>
          <p:nvPr/>
        </p:nvSpPr>
        <p:spPr>
          <a:xfrm>
            <a:off x="5590742" y="2891321"/>
            <a:ext cx="2423515"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208470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Terms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8" name="Group 7"/>
          <p:cNvGrpSpPr/>
          <p:nvPr/>
        </p:nvGrpSpPr>
        <p:grpSpPr>
          <a:xfrm>
            <a:off x="6054179" y="2514600"/>
            <a:ext cx="2480222" cy="2385237"/>
            <a:chOff x="8115303" y="1446213"/>
            <a:chExt cx="3560760" cy="3987024"/>
          </a:xfrm>
        </p:grpSpPr>
        <p:sp>
          <p:nvSpPr>
            <p:cNvPr id="9" name="Rectangle 8"/>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12" name="Rectangle 11"/>
            <p:cNvSpPr/>
            <p:nvPr/>
          </p:nvSpPr>
          <p:spPr>
            <a:xfrm>
              <a:off x="8234184" y="4158735"/>
              <a:ext cx="3322999" cy="571052"/>
            </a:xfrm>
            <a:prstGeom prst="rect">
              <a:avLst/>
            </a:prstGeom>
          </p:spPr>
          <p:txBody>
            <a:bodyPr wrap="square">
              <a:spAutoFit/>
            </a:bodyPr>
            <a:lstStyle/>
            <a:p>
              <a:pPr algn="ctr" defTabSz="1218673">
                <a:lnSpc>
                  <a:spcPct val="90000"/>
                </a:lnSpc>
              </a:pPr>
              <a:r>
                <a:rPr lang="en-US" dirty="0">
                  <a:solidFill>
                    <a:schemeClr val="bg2">
                      <a:lumMod val="50000"/>
                      <a:alpha val="99000"/>
                    </a:schemeClr>
                  </a:solidFill>
                </a:rPr>
                <a:t>Software-as-a-Service</a:t>
              </a:r>
              <a:endParaRPr lang="en-US" sz="2000" dirty="0">
                <a:solidFill>
                  <a:schemeClr val="bg2">
                    <a:lumMod val="50000"/>
                    <a:alpha val="99000"/>
                  </a:schemeClr>
                </a:solidFill>
              </a:endParaRPr>
            </a:p>
          </p:txBody>
        </p:sp>
        <p:sp>
          <p:nvSpPr>
            <p:cNvPr id="13" name="TextBox 1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14" name="TextBox 13"/>
            <p:cNvSpPr txBox="1"/>
            <p:nvPr/>
          </p:nvSpPr>
          <p:spPr>
            <a:xfrm>
              <a:off x="8152003" y="2847300"/>
              <a:ext cx="3487359" cy="1569070"/>
            </a:xfrm>
            <a:prstGeom prst="rect">
              <a:avLst/>
            </a:prstGeom>
            <a:noFill/>
          </p:spPr>
          <p:txBody>
            <a:bodyPr wrap="squar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algn="ctr"/>
              <a:r>
                <a:rPr lang="en-US" dirty="0" err="1" smtClean="0">
                  <a:latin typeface="Segoe UI Light" pitchFamily="34" charset="0"/>
                </a:rPr>
                <a:t>SaaS</a:t>
              </a:r>
              <a:endParaRPr lang="en-US" dirty="0">
                <a:latin typeface="Segoe UI Light" pitchFamily="34" charset="0"/>
              </a:endParaRPr>
            </a:p>
          </p:txBody>
        </p:sp>
      </p:grpSp>
      <p:grpSp>
        <p:nvGrpSpPr>
          <p:cNvPr id="15" name="Group 14"/>
          <p:cNvGrpSpPr/>
          <p:nvPr/>
        </p:nvGrpSpPr>
        <p:grpSpPr>
          <a:xfrm>
            <a:off x="3408090" y="2514600"/>
            <a:ext cx="2480222" cy="2385237"/>
            <a:chOff x="4316414" y="1446213"/>
            <a:chExt cx="3560760" cy="3987024"/>
          </a:xfrm>
        </p:grpSpPr>
        <p:sp>
          <p:nvSpPr>
            <p:cNvPr id="16" name="Rectangle 15"/>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19" name="Rectangle 18"/>
            <p:cNvSpPr/>
            <p:nvPr/>
          </p:nvSpPr>
          <p:spPr>
            <a:xfrm>
              <a:off x="4430163" y="4158735"/>
              <a:ext cx="3333264" cy="524751"/>
            </a:xfrm>
            <a:prstGeom prst="rect">
              <a:avLst/>
            </a:prstGeom>
          </p:spPr>
          <p:txBody>
            <a:bodyPr wrap="square">
              <a:spAutoFit/>
            </a:bodyPr>
            <a:lstStyle/>
            <a:p>
              <a:pPr algn="ctr" defTabSz="1218673">
                <a:lnSpc>
                  <a:spcPct val="90000"/>
                </a:lnSpc>
              </a:pPr>
              <a:r>
                <a:rPr lang="en-US" sz="1600" dirty="0">
                  <a:solidFill>
                    <a:schemeClr val="bg2">
                      <a:lumMod val="50000"/>
                      <a:alpha val="99000"/>
                    </a:schemeClr>
                  </a:solidFill>
                </a:rPr>
                <a:t>Platform-as-a-Service</a:t>
              </a:r>
              <a:endParaRPr lang="en-US" sz="2000" dirty="0">
                <a:solidFill>
                  <a:schemeClr val="bg2">
                    <a:lumMod val="50000"/>
                    <a:alpha val="99000"/>
                  </a:schemeClr>
                </a:solidFill>
              </a:endParaRPr>
            </a:p>
          </p:txBody>
        </p:sp>
        <p:sp>
          <p:nvSpPr>
            <p:cNvPr id="20" name="TextBox 19"/>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21" name="TextBox 20"/>
            <p:cNvSpPr txBox="1"/>
            <p:nvPr/>
          </p:nvSpPr>
          <p:spPr>
            <a:xfrm>
              <a:off x="4353115" y="2847300"/>
              <a:ext cx="3487356" cy="1569070"/>
            </a:xfrm>
            <a:prstGeom prst="rect">
              <a:avLst/>
            </a:prstGeom>
            <a:noFill/>
          </p:spPr>
          <p:txBody>
            <a:bodyPr wrap="squar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algn="ctr"/>
              <a:r>
                <a:rPr lang="en-US" dirty="0" err="1" smtClean="0">
                  <a:latin typeface="Segoe UI Light" pitchFamily="34" charset="0"/>
                </a:rPr>
                <a:t>PaaS</a:t>
              </a:r>
              <a:endParaRPr lang="en-US" dirty="0">
                <a:latin typeface="Segoe UI Light" pitchFamily="34" charset="0"/>
              </a:endParaRPr>
            </a:p>
          </p:txBody>
        </p:sp>
      </p:grpSp>
      <p:grpSp>
        <p:nvGrpSpPr>
          <p:cNvPr id="22" name="Group 21"/>
          <p:cNvGrpSpPr/>
          <p:nvPr/>
        </p:nvGrpSpPr>
        <p:grpSpPr>
          <a:xfrm>
            <a:off x="760087" y="2514600"/>
            <a:ext cx="2482136" cy="2385237"/>
            <a:chOff x="514777" y="1446213"/>
            <a:chExt cx="3563508" cy="3987024"/>
          </a:xfrm>
        </p:grpSpPr>
        <p:sp>
          <p:nvSpPr>
            <p:cNvPr id="23" name="Rectangle 22"/>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 name="Rectangle 23"/>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26" name="Rectangle 25"/>
            <p:cNvSpPr/>
            <p:nvPr/>
          </p:nvSpPr>
          <p:spPr>
            <a:xfrm>
              <a:off x="514777" y="4158735"/>
              <a:ext cx="3563508" cy="524751"/>
            </a:xfrm>
            <a:prstGeom prst="rect">
              <a:avLst/>
            </a:prstGeom>
          </p:spPr>
          <p:txBody>
            <a:bodyPr wrap="square">
              <a:spAutoFit/>
            </a:bodyPr>
            <a:lstStyle/>
            <a:p>
              <a:pPr algn="ctr" defTabSz="1218673">
                <a:lnSpc>
                  <a:spcPct val="90000"/>
                </a:lnSpc>
              </a:pPr>
              <a:r>
                <a:rPr lang="en-US" sz="1600" dirty="0">
                  <a:solidFill>
                    <a:schemeClr val="bg2">
                      <a:lumMod val="50000"/>
                      <a:alpha val="99000"/>
                    </a:schemeClr>
                  </a:solidFill>
                </a:rPr>
                <a:t>Infrastructure-as-a-Service</a:t>
              </a:r>
              <a:endParaRPr lang="en-US" sz="2000" dirty="0">
                <a:solidFill>
                  <a:schemeClr val="bg2">
                    <a:lumMod val="50000"/>
                    <a:alpha val="99000"/>
                  </a:schemeClr>
                </a:solidFill>
              </a:endParaRPr>
            </a:p>
          </p:txBody>
        </p:sp>
        <p:sp>
          <p:nvSpPr>
            <p:cNvPr id="32" name="TextBox 31"/>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3" name="TextBox 32"/>
            <p:cNvSpPr txBox="1"/>
            <p:nvPr/>
          </p:nvSpPr>
          <p:spPr>
            <a:xfrm>
              <a:off x="554226" y="2847301"/>
              <a:ext cx="3484608" cy="1569070"/>
            </a:xfrm>
            <a:prstGeom prst="rect">
              <a:avLst/>
            </a:prstGeom>
            <a:noFill/>
          </p:spPr>
          <p:txBody>
            <a:bodyPr wrap="square" lIns="121899" tIns="60949" rIns="121899" bIns="60949" rtlCol="0">
              <a:spAutoFit/>
            </a:bodyPr>
            <a:lstStyle/>
            <a:p>
              <a:pPr algn="ctr"/>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7091751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Microsoft Platform</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5" name="Round Same Side Corner Rectangle 74"/>
          <p:cNvSpPr/>
          <p:nvPr/>
        </p:nvSpPr>
        <p:spPr bwMode="auto">
          <a:xfrm>
            <a:off x="387055" y="1600200"/>
            <a:ext cx="8369891" cy="3748366"/>
          </a:xfrm>
          <a:prstGeom prst="round2SameRect">
            <a:avLst>
              <a:gd name="adj1" fmla="val 5572"/>
              <a:gd name="adj2" fmla="val 0"/>
            </a:avLst>
          </a:prstGeom>
          <a:solidFill>
            <a:srgbClr val="009DD2"/>
          </a:soli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lIns="182880" tIns="182880" rIns="182880" bIns="9144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spcAft>
                <a:spcPts val="1200"/>
              </a:spcAft>
              <a:defRPr/>
            </a:pPr>
            <a:endParaRPr lang="en-US" altLang="zh-CN" sz="1800" b="1" spc="-120" dirty="0">
              <a:ln w="3175">
                <a:noFill/>
              </a:ln>
              <a:gradFill>
                <a:gsLst>
                  <a:gs pos="0">
                    <a:srgbClr val="FFFFFF"/>
                  </a:gs>
                  <a:gs pos="100000">
                    <a:srgbClr val="FFFFFF"/>
                  </a:gs>
                </a:gsLst>
                <a:lin ang="5400000" scaled="1"/>
              </a:gradFill>
              <a:effectLst>
                <a:outerShdw blurRad="38100" dist="38100" dir="2700000" algn="tl">
                  <a:srgbClr val="000000">
                    <a:alpha val="43137"/>
                  </a:srgbClr>
                </a:outerShdw>
              </a:effectLst>
              <a:latin typeface="Segoe Light" pitchFamily="34" charset="0"/>
            </a:endParaRPr>
          </a:p>
        </p:txBody>
      </p:sp>
      <p:sp>
        <p:nvSpPr>
          <p:cNvPr id="76" name="Rounded Rectangle 75"/>
          <p:cNvSpPr/>
          <p:nvPr/>
        </p:nvSpPr>
        <p:spPr bwMode="invGray">
          <a:xfrm>
            <a:off x="627060" y="3918286"/>
            <a:ext cx="7937500" cy="1447800"/>
          </a:xfrm>
          <a:prstGeom prst="roundRect">
            <a:avLst>
              <a:gd name="adj" fmla="val 4430"/>
            </a:avLst>
          </a:prstGeom>
          <a:gradFill flip="none" rotWithShape="1">
            <a:gsLst>
              <a:gs pos="0">
                <a:srgbClr val="000000">
                  <a:alpha val="52941"/>
                </a:srgbClr>
              </a:gs>
              <a:gs pos="4000">
                <a:srgbClr val="FFFFFF">
                  <a:alpha val="0"/>
                </a:srgbClr>
              </a:gs>
              <a:gs pos="46000">
                <a:srgbClr val="FFFFFF">
                  <a:alpha val="0"/>
                </a:srgbClr>
              </a:gs>
              <a:gs pos="75000">
                <a:srgbClr val="000000">
                  <a:alpha val="43000"/>
                </a:srgbClr>
              </a:gs>
              <a:gs pos="100000">
                <a:srgbClr val="000000"/>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lstStyle/>
          <a:p>
            <a:endParaRPr lang="en-US"/>
          </a:p>
        </p:txBody>
      </p:sp>
      <p:grpSp>
        <p:nvGrpSpPr>
          <p:cNvPr id="77" name="Group 76"/>
          <p:cNvGrpSpPr>
            <a:grpSpLocks/>
          </p:cNvGrpSpPr>
          <p:nvPr/>
        </p:nvGrpSpPr>
        <p:grpSpPr bwMode="auto">
          <a:xfrm>
            <a:off x="730247" y="4056397"/>
            <a:ext cx="3136900" cy="1171575"/>
            <a:chOff x="964279" y="7124025"/>
            <a:chExt cx="4181299" cy="1562775"/>
          </a:xfrm>
        </p:grpSpPr>
        <p:pic>
          <p:nvPicPr>
            <p:cNvPr id="97" name="Picture 96" descr="C:\DVD_ART36\Artwork_Imagery\Brand Photos\Scenarios\FY08 Brand - Business - No_exp\Man hallway server IT Pro Ente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279" y="7144771"/>
              <a:ext cx="4181299" cy="154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Rounded Rectangle 97"/>
            <p:cNvSpPr/>
            <p:nvPr/>
          </p:nvSpPr>
          <p:spPr bwMode="invGray">
            <a:xfrm>
              <a:off x="973138" y="7124025"/>
              <a:ext cx="4172340" cy="1555970"/>
            </a:xfrm>
            <a:prstGeom prst="roundRect">
              <a:avLst>
                <a:gd name="adj" fmla="val 10000"/>
              </a:avLst>
            </a:prstGeom>
            <a:gradFill flip="none" rotWithShape="1">
              <a:gsLst>
                <a:gs pos="0">
                  <a:srgbClr val="FFFFFF">
                    <a:alpha val="53000"/>
                  </a:srgbClr>
                </a:gs>
                <a:gs pos="1000">
                  <a:srgbClr val="FFFFFF">
                    <a:alpha val="0"/>
                  </a:srgbClr>
                </a:gs>
                <a:gs pos="46000">
                  <a:srgbClr val="FFFFFF">
                    <a:alpha val="0"/>
                  </a:srgbClr>
                </a:gs>
                <a:gs pos="75000">
                  <a:srgbClr val="000000">
                    <a:alpha val="43000"/>
                  </a:srgbClr>
                </a:gs>
                <a:gs pos="100000">
                  <a:srgbClr val="000000">
                    <a:alpha val="56000"/>
                  </a:srgbClr>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ON </a:t>
              </a:r>
              <a:b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b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PREMISES</a:t>
              </a:r>
            </a:p>
          </p:txBody>
        </p:sp>
      </p:grpSp>
      <p:grpSp>
        <p:nvGrpSpPr>
          <p:cNvPr id="78" name="Group 77"/>
          <p:cNvGrpSpPr>
            <a:grpSpLocks/>
          </p:cNvGrpSpPr>
          <p:nvPr/>
        </p:nvGrpSpPr>
        <p:grpSpPr bwMode="auto">
          <a:xfrm>
            <a:off x="5257797" y="4061160"/>
            <a:ext cx="3130550" cy="1172766"/>
            <a:chOff x="7008813" y="4533857"/>
            <a:chExt cx="4172340" cy="1564049"/>
          </a:xfrm>
        </p:grpSpPr>
        <p:pic>
          <p:nvPicPr>
            <p:cNvPr id="95" name="Picture 94"/>
            <p:cNvPicPr>
              <a:picLocks noChangeAspect="1" noChangeArrowheads="1"/>
            </p:cNvPicPr>
            <p:nvPr/>
          </p:nvPicPr>
          <p:blipFill>
            <a:blip r:embed="rId5"/>
            <a:srcRect l="19808" t="33552" r="19939" b="25348"/>
            <a:stretch>
              <a:fillRect/>
            </a:stretch>
          </p:blipFill>
          <p:spPr bwMode="auto">
            <a:xfrm>
              <a:off x="7015163" y="4538663"/>
              <a:ext cx="4165990" cy="1559243"/>
            </a:xfrm>
            <a:prstGeom prst="roundRect">
              <a:avLst>
                <a:gd name="adj" fmla="val 9591"/>
              </a:avLst>
            </a:prstGeom>
            <a:noFill/>
            <a:ln w="9525">
              <a:noFill/>
              <a:miter lim="800000"/>
              <a:headEnd/>
              <a:tailEnd/>
            </a:ln>
            <a:effectLst/>
          </p:spPr>
        </p:pic>
        <p:sp>
          <p:nvSpPr>
            <p:cNvPr id="96" name="Rounded Rectangle 95"/>
            <p:cNvSpPr/>
            <p:nvPr/>
          </p:nvSpPr>
          <p:spPr bwMode="invGray">
            <a:xfrm>
              <a:off x="7008813" y="4533857"/>
              <a:ext cx="4172340" cy="1555970"/>
            </a:xfrm>
            <a:prstGeom prst="roundRect">
              <a:avLst>
                <a:gd name="adj" fmla="val 10000"/>
              </a:avLst>
            </a:prstGeom>
            <a:gradFill flip="none" rotWithShape="1">
              <a:gsLst>
                <a:gs pos="0">
                  <a:srgbClr val="FFFFFF">
                    <a:alpha val="53000"/>
                  </a:srgbClr>
                </a:gs>
                <a:gs pos="1000">
                  <a:srgbClr val="FFFFFF">
                    <a:alpha val="0"/>
                  </a:srgbClr>
                </a:gs>
                <a:gs pos="46000">
                  <a:srgbClr val="FFFFFF">
                    <a:alpha val="0"/>
                  </a:srgbClr>
                </a:gs>
                <a:gs pos="75000">
                  <a:srgbClr val="000000">
                    <a:alpha val="43000"/>
                  </a:srgbClr>
                </a:gs>
                <a:gs pos="100000">
                  <a:srgbClr val="000000">
                    <a:alpha val="56000"/>
                  </a:srgbClr>
                </a:gs>
              </a:gsLst>
              <a:lin ang="16200000" scaled="1"/>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CLOUD</a:t>
              </a:r>
            </a:p>
          </p:txBody>
        </p:sp>
      </p:grpSp>
      <p:grpSp>
        <p:nvGrpSpPr>
          <p:cNvPr id="79" name="Group 78"/>
          <p:cNvGrpSpPr>
            <a:grpSpLocks/>
          </p:cNvGrpSpPr>
          <p:nvPr/>
        </p:nvGrpSpPr>
        <p:grpSpPr bwMode="auto">
          <a:xfrm>
            <a:off x="603249" y="2343089"/>
            <a:ext cx="7942263" cy="609600"/>
            <a:chOff x="804657" y="2242410"/>
            <a:chExt cx="10585860" cy="814192"/>
          </a:xfrm>
        </p:grpSpPr>
        <p:sp>
          <p:nvSpPr>
            <p:cNvPr id="92" name="Rounded Rectangle 91"/>
            <p:cNvSpPr/>
            <p:nvPr/>
          </p:nvSpPr>
          <p:spPr bwMode="invGray">
            <a:xfrm>
              <a:off x="804657" y="2242410"/>
              <a:ext cx="10579510" cy="814192"/>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APPLICATION PLATFORM</a:t>
              </a:r>
            </a:p>
          </p:txBody>
        </p:sp>
        <p:pic>
          <p:nvPicPr>
            <p:cNvPr id="93" name="Picture 92" descr="C:\Users\shows\Desktop\gears.png"/>
            <p:cNvPicPr>
              <a:picLocks noChangeAspect="1" noChangeArrowheads="1"/>
            </p:cNvPicPr>
            <p:nvPr/>
          </p:nvPicPr>
          <p:blipFill>
            <a:blip r:embed="rId6"/>
            <a:stretch>
              <a:fillRect/>
            </a:stretch>
          </p:blipFill>
          <p:spPr bwMode="auto">
            <a:xfrm>
              <a:off x="804657" y="2247901"/>
              <a:ext cx="5583443" cy="804862"/>
            </a:xfrm>
            <a:prstGeom prst="roundRect">
              <a:avLst>
                <a:gd name="adj" fmla="val 16110"/>
              </a:avLst>
            </a:prstGeom>
            <a:noFill/>
          </p:spPr>
        </p:pic>
        <p:pic>
          <p:nvPicPr>
            <p:cNvPr id="94" name="Picture 93" descr="C:\Users\shows\Desktop\gears.png"/>
            <p:cNvPicPr>
              <a:picLocks noChangeAspect="1" noChangeArrowheads="1"/>
            </p:cNvPicPr>
            <p:nvPr/>
          </p:nvPicPr>
          <p:blipFill>
            <a:blip r:embed="rId6"/>
            <a:stretch>
              <a:fillRect/>
            </a:stretch>
          </p:blipFill>
          <p:spPr bwMode="auto">
            <a:xfrm flipH="1">
              <a:off x="5807074" y="2252311"/>
              <a:ext cx="5583443" cy="800452"/>
            </a:xfrm>
            <a:prstGeom prst="roundRect">
              <a:avLst>
                <a:gd name="adj" fmla="val 16110"/>
              </a:avLst>
            </a:prstGeom>
            <a:noFill/>
          </p:spPr>
        </p:pic>
      </p:grpSp>
      <p:grpSp>
        <p:nvGrpSpPr>
          <p:cNvPr id="80" name="Group 79"/>
          <p:cNvGrpSpPr>
            <a:grpSpLocks/>
          </p:cNvGrpSpPr>
          <p:nvPr/>
        </p:nvGrpSpPr>
        <p:grpSpPr bwMode="auto">
          <a:xfrm>
            <a:off x="603249" y="3087229"/>
            <a:ext cx="3927475" cy="625079"/>
            <a:chOff x="804657" y="3236021"/>
            <a:chExt cx="5234073" cy="832104"/>
          </a:xfrm>
        </p:grpSpPr>
        <p:sp>
          <p:nvSpPr>
            <p:cNvPr id="90" name="Rounded Rectangle 89"/>
            <p:cNvSpPr/>
            <p:nvPr/>
          </p:nvSpPr>
          <p:spPr bwMode="invGray">
            <a:xfrm>
              <a:off x="804657" y="3236153"/>
              <a:ext cx="5234073" cy="827487"/>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rIns="5486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096963">
                <a:lnSpc>
                  <a:spcPct val="90000"/>
                </a:lnSpc>
                <a:defRPr/>
              </a:pPr>
              <a:r>
                <a:rPr lang="fr-FR"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DATACENTER</a:t>
              </a:r>
            </a:p>
          </p:txBody>
        </p:sp>
        <p:pic>
          <p:nvPicPr>
            <p:cNvPr id="91" name="Picture 90" descr="C:\Users\shows\Desktop\server.png"/>
            <p:cNvPicPr>
              <a:picLocks noChangeAspect="1" noChangeArrowheads="1"/>
            </p:cNvPicPr>
            <p:nvPr/>
          </p:nvPicPr>
          <p:blipFill>
            <a:blip r:embed="rId7"/>
            <a:srcRect/>
            <a:stretch>
              <a:fillRect/>
            </a:stretch>
          </p:blipFill>
          <p:spPr bwMode="auto">
            <a:xfrm>
              <a:off x="804658" y="3236021"/>
              <a:ext cx="3548267" cy="832104"/>
            </a:xfrm>
            <a:prstGeom prst="roundRect">
              <a:avLst>
                <a:gd name="adj" fmla="val 20076"/>
              </a:avLst>
            </a:prstGeom>
            <a:noFill/>
          </p:spPr>
        </p:pic>
      </p:grpSp>
      <p:grpSp>
        <p:nvGrpSpPr>
          <p:cNvPr id="81" name="Group 80"/>
          <p:cNvGrpSpPr>
            <a:grpSpLocks/>
          </p:cNvGrpSpPr>
          <p:nvPr/>
        </p:nvGrpSpPr>
        <p:grpSpPr bwMode="auto">
          <a:xfrm>
            <a:off x="4613274" y="3078895"/>
            <a:ext cx="3927475" cy="629841"/>
            <a:chOff x="6150094" y="3223423"/>
            <a:chExt cx="5234073" cy="841273"/>
          </a:xfrm>
        </p:grpSpPr>
        <p:sp>
          <p:nvSpPr>
            <p:cNvPr id="88" name="Rounded Rectangle 87"/>
            <p:cNvSpPr/>
            <p:nvPr/>
          </p:nvSpPr>
          <p:spPr bwMode="invGray">
            <a:xfrm>
              <a:off x="6150094" y="3226496"/>
              <a:ext cx="5234073" cy="838200"/>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lIns="54864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DESKTOP</a:t>
              </a:r>
            </a:p>
          </p:txBody>
        </p:sp>
        <p:pic>
          <p:nvPicPr>
            <p:cNvPr id="89" name="Picture 88" descr="C:\Users\shows\Desktop\desktop.png"/>
            <p:cNvPicPr>
              <a:picLocks noChangeAspect="1" noChangeArrowheads="1"/>
            </p:cNvPicPr>
            <p:nvPr/>
          </p:nvPicPr>
          <p:blipFill>
            <a:blip r:embed="rId8"/>
            <a:stretch>
              <a:fillRect/>
            </a:stretch>
          </p:blipFill>
          <p:spPr bwMode="auto">
            <a:xfrm>
              <a:off x="6443030" y="3223423"/>
              <a:ext cx="4941137" cy="840578"/>
            </a:xfrm>
            <a:prstGeom prst="roundRect">
              <a:avLst/>
            </a:prstGeom>
            <a:noFill/>
          </p:spPr>
        </p:pic>
      </p:grpSp>
      <p:sp>
        <p:nvSpPr>
          <p:cNvPr id="82" name="Freeform 81"/>
          <p:cNvSpPr>
            <a:spLocks/>
          </p:cNvSpPr>
          <p:nvPr/>
        </p:nvSpPr>
        <p:spPr bwMode="auto">
          <a:xfrm>
            <a:off x="3802127" y="4388706"/>
            <a:ext cx="1518957" cy="688908"/>
          </a:xfrm>
          <a:custGeom>
            <a:avLst/>
            <a:gdLst>
              <a:gd name="connsiteX0" fmla="*/ 0 w 2607762"/>
              <a:gd name="connsiteY0" fmla="*/ 553100 h 1106199"/>
              <a:gd name="connsiteX1" fmla="*/ 503099 w 2607762"/>
              <a:gd name="connsiteY1" fmla="*/ 0 h 1106199"/>
              <a:gd name="connsiteX2" fmla="*/ 503099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503099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503099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04663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79275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04663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 name="connsiteX0" fmla="*/ 0 w 2607762"/>
              <a:gd name="connsiteY0" fmla="*/ 553100 h 1106199"/>
              <a:gd name="connsiteX1" fmla="*/ 503099 w 2607762"/>
              <a:gd name="connsiteY1" fmla="*/ 0 h 1106199"/>
              <a:gd name="connsiteX2" fmla="*/ 425311 w 2607762"/>
              <a:gd name="connsiteY2" fmla="*/ 269404 h 1106199"/>
              <a:gd name="connsiteX3" fmla="*/ 2179275 w 2607762"/>
              <a:gd name="connsiteY3" fmla="*/ 269404 h 1106199"/>
              <a:gd name="connsiteX4" fmla="*/ 2104663 w 2607762"/>
              <a:gd name="connsiteY4" fmla="*/ 0 h 1106199"/>
              <a:gd name="connsiteX5" fmla="*/ 2607762 w 2607762"/>
              <a:gd name="connsiteY5" fmla="*/ 553100 h 1106199"/>
              <a:gd name="connsiteX6" fmla="*/ 2104663 w 2607762"/>
              <a:gd name="connsiteY6" fmla="*/ 1106199 h 1106199"/>
              <a:gd name="connsiteX7" fmla="*/ 2179275 w 2607762"/>
              <a:gd name="connsiteY7" fmla="*/ 836795 h 1106199"/>
              <a:gd name="connsiteX8" fmla="*/ 425311 w 2607762"/>
              <a:gd name="connsiteY8" fmla="*/ 836795 h 1106199"/>
              <a:gd name="connsiteX9" fmla="*/ 503099 w 2607762"/>
              <a:gd name="connsiteY9" fmla="*/ 1106199 h 1106199"/>
              <a:gd name="connsiteX10" fmla="*/ 0 w 2607762"/>
              <a:gd name="connsiteY10" fmla="*/ 553100 h 110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7762" h="1106199">
                <a:moveTo>
                  <a:pt x="0" y="553100"/>
                </a:moveTo>
                <a:lnTo>
                  <a:pt x="503099" y="0"/>
                </a:lnTo>
                <a:lnTo>
                  <a:pt x="425311" y="269404"/>
                </a:lnTo>
                <a:lnTo>
                  <a:pt x="2179275" y="269404"/>
                </a:lnTo>
                <a:lnTo>
                  <a:pt x="2104663" y="0"/>
                </a:lnTo>
                <a:lnTo>
                  <a:pt x="2607762" y="553100"/>
                </a:lnTo>
                <a:lnTo>
                  <a:pt x="2104663" y="1106199"/>
                </a:lnTo>
                <a:lnTo>
                  <a:pt x="2179275" y="836795"/>
                </a:lnTo>
                <a:lnTo>
                  <a:pt x="425311" y="836795"/>
                </a:lnTo>
                <a:lnTo>
                  <a:pt x="503099" y="1106199"/>
                </a:lnTo>
                <a:lnTo>
                  <a:pt x="0" y="553100"/>
                </a:lnTo>
                <a:close/>
              </a:path>
            </a:pathLst>
          </a:custGeom>
          <a:gradFill>
            <a:gsLst>
              <a:gs pos="14000">
                <a:schemeClr val="tx1">
                  <a:alpha val="20000"/>
                </a:schemeClr>
              </a:gs>
              <a:gs pos="35000">
                <a:schemeClr val="tx1">
                  <a:alpha val="20000"/>
                </a:schemeClr>
              </a:gs>
              <a:gs pos="68000">
                <a:schemeClr val="tx1">
                  <a:alpha val="40000"/>
                </a:schemeClr>
              </a:gs>
              <a:gs pos="100000">
                <a:schemeClr val="tx1">
                  <a:alpha val="30000"/>
                </a:schemeClr>
              </a:gs>
            </a:gsLst>
            <a:path path="circle">
              <a:fillToRect l="50000" t="50000" r="50000" b="50000"/>
            </a:path>
          </a:gradFill>
          <a:ln w="0" cap="rnd" cmpd="sng">
            <a:gradFill flip="none" rotWithShape="1">
              <a:gsLst>
                <a:gs pos="0">
                  <a:schemeClr val="tx1">
                    <a:alpha val="20000"/>
                  </a:schemeClr>
                </a:gs>
                <a:gs pos="50000">
                  <a:schemeClr val="tx1">
                    <a:alpha val="50000"/>
                  </a:schemeClr>
                </a:gs>
                <a:gs pos="100000">
                  <a:schemeClr val="tx1">
                    <a:alpha val="20000"/>
                  </a:schemeClr>
                </a:gs>
              </a:gsLst>
              <a:path path="circle">
                <a:fillToRect l="50000" t="50000" r="50000" b="50000"/>
              </a:path>
              <a:tileRect/>
            </a:gradFill>
            <a:miter lim="800000"/>
            <a:headEnd type="none" w="med" len="med"/>
            <a:tailEnd type="none" w="med" len="med"/>
          </a:ln>
          <a:effectLst>
            <a:outerShdw blurRad="25400" sx="102000" sy="102000" algn="ctr" rotWithShape="0">
              <a:prstClr val="black"/>
            </a:outerShdw>
          </a:effectLst>
        </p:spPr>
        <p:style>
          <a:lnRef idx="2">
            <a:schemeClr val="accent6"/>
          </a:lnRef>
          <a:fillRef idx="1">
            <a:schemeClr val="lt1"/>
          </a:fillRef>
          <a:effectRef idx="0">
            <a:schemeClr val="accent6"/>
          </a:effectRef>
          <a:fontRef idx="minor">
            <a:schemeClr val="dk1"/>
          </a:fontRef>
        </p:style>
        <p:txBody>
          <a:bodyPr lIns="0" tIns="45717" rIns="0" bIns="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80000"/>
              </a:lnSpc>
              <a:defRPr/>
            </a:pPr>
            <a:endParaRPr lang="en-US" sz="1600" spc="600" dirty="0">
              <a:ln w="12700" cmpd="sng">
                <a:noFill/>
                <a:prstDash val="solid"/>
              </a:ln>
              <a:gradFill>
                <a:gsLst>
                  <a:gs pos="40000">
                    <a:srgbClr val="333333"/>
                  </a:gs>
                  <a:gs pos="100000">
                    <a:srgbClr val="333333"/>
                  </a:gs>
                </a:gsLst>
                <a:lin ang="5400000" scaled="1"/>
              </a:gradFill>
              <a:latin typeface="Segoe Condensed" pitchFamily="34" charset="0"/>
            </a:endParaRPr>
          </a:p>
        </p:txBody>
      </p:sp>
      <p:grpSp>
        <p:nvGrpSpPr>
          <p:cNvPr id="83" name="Group 82"/>
          <p:cNvGrpSpPr>
            <a:grpSpLocks/>
          </p:cNvGrpSpPr>
          <p:nvPr/>
        </p:nvGrpSpPr>
        <p:grpSpPr bwMode="auto">
          <a:xfrm>
            <a:off x="603247" y="1604902"/>
            <a:ext cx="7937500" cy="610790"/>
            <a:chOff x="804657" y="1258323"/>
            <a:chExt cx="10579510" cy="814192"/>
          </a:xfrm>
        </p:grpSpPr>
        <p:sp>
          <p:nvSpPr>
            <p:cNvPr id="85" name="Rounded Rectangle 84"/>
            <p:cNvSpPr/>
            <p:nvPr/>
          </p:nvSpPr>
          <p:spPr bwMode="invGray">
            <a:xfrm>
              <a:off x="804657" y="1258323"/>
              <a:ext cx="10579510" cy="814192"/>
            </a:xfrm>
            <a:prstGeom prst="roundRect">
              <a:avLst/>
            </a:prstGeom>
            <a:gradFill flip="none" rotWithShape="1">
              <a:gsLst>
                <a:gs pos="0">
                  <a:srgbClr val="FFFFFF"/>
                </a:gs>
                <a:gs pos="11000">
                  <a:srgbClr val="FFFFFF">
                    <a:alpha val="0"/>
                  </a:srgbClr>
                </a:gs>
                <a:gs pos="46000">
                  <a:srgbClr val="FFFFFF">
                    <a:alpha val="0"/>
                  </a:srgbClr>
                </a:gs>
                <a:gs pos="75000">
                  <a:srgbClr val="000000">
                    <a:alpha val="43000"/>
                  </a:srgbClr>
                </a:gs>
                <a:gs pos="100000">
                  <a:srgbClr val="12056F">
                    <a:alpha val="0"/>
                  </a:srgb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6963">
                <a:lnSpc>
                  <a:spcPct val="90000"/>
                </a:lnSpc>
                <a:defRPr/>
              </a:pPr>
              <a:r>
                <a:rPr lang="en-US" sz="2800" kern="0" dirty="0">
                  <a:gradFill>
                    <a:gsLst>
                      <a:gs pos="0">
                        <a:srgbClr val="FFFFFF"/>
                      </a:gs>
                      <a:gs pos="100000">
                        <a:srgbClr val="FFFFFF"/>
                      </a:gs>
                    </a:gsLst>
                    <a:lin ang="0" scaled="1"/>
                  </a:gradFill>
                  <a:effectLst>
                    <a:outerShdw blurRad="38100" dist="38100" dir="2700000" algn="tl">
                      <a:srgbClr val="000000">
                        <a:alpha val="43137"/>
                      </a:srgbClr>
                    </a:outerShdw>
                  </a:effectLst>
                  <a:cs typeface="+mn-cs"/>
                </a:rPr>
                <a:t>APPLICATIONS</a:t>
              </a:r>
            </a:p>
          </p:txBody>
        </p:sp>
        <p:pic>
          <p:nvPicPr>
            <p:cNvPr id="86" name="Picture 85" descr="C:\Users\shows\Desktop\Artwork\PNG\left2.png"/>
            <p:cNvPicPr>
              <a:picLocks noChangeAspect="1" noChangeArrowheads="1"/>
            </p:cNvPicPr>
            <p:nvPr/>
          </p:nvPicPr>
          <p:blipFill>
            <a:blip r:embed="rId9"/>
            <a:srcRect/>
            <a:stretch>
              <a:fillRect/>
            </a:stretch>
          </p:blipFill>
          <p:spPr bwMode="auto">
            <a:xfrm>
              <a:off x="804657" y="1258323"/>
              <a:ext cx="4236234" cy="813816"/>
            </a:xfrm>
            <a:prstGeom prst="roundRect">
              <a:avLst>
                <a:gd name="adj" fmla="val 20076"/>
              </a:avLst>
            </a:prstGeom>
            <a:noFill/>
          </p:spPr>
        </p:pic>
        <p:pic>
          <p:nvPicPr>
            <p:cNvPr id="87" name="Picture 86" descr="C:\Users\shows\Desktop\Artwork\PNG\right2.png"/>
            <p:cNvPicPr>
              <a:picLocks noChangeAspect="1" noChangeArrowheads="1"/>
            </p:cNvPicPr>
            <p:nvPr/>
          </p:nvPicPr>
          <p:blipFill>
            <a:blip r:embed="rId10"/>
            <a:srcRect l="1183"/>
            <a:stretch>
              <a:fillRect/>
            </a:stretch>
          </p:blipFill>
          <p:spPr bwMode="auto">
            <a:xfrm>
              <a:off x="7198037" y="1258323"/>
              <a:ext cx="4186130" cy="813816"/>
            </a:xfrm>
            <a:prstGeom prst="roundRect">
              <a:avLst>
                <a:gd name="adj" fmla="val 20076"/>
              </a:avLst>
            </a:prstGeom>
            <a:noFill/>
          </p:spPr>
        </p:pic>
      </p:grpSp>
      <p:pic>
        <p:nvPicPr>
          <p:cNvPr id="84" name="Picture 83" descr="C:\Users\shows\Desktop\Artwork\PNG\multiple servers.png"/>
          <p:cNvPicPr>
            <a:picLocks noChangeAspect="1" noChangeArrowheads="1"/>
          </p:cNvPicPr>
          <p:nvPr/>
        </p:nvPicPr>
        <p:blipFill>
          <a:blip r:embed="rId11"/>
          <a:srcRect/>
          <a:stretch>
            <a:fillRect/>
          </a:stretch>
        </p:blipFill>
        <p:spPr bwMode="auto">
          <a:xfrm>
            <a:off x="5764211" y="4343339"/>
            <a:ext cx="966787" cy="852487"/>
          </a:xfrm>
          <a:prstGeom prst="rect">
            <a:avLst/>
          </a:prstGeom>
          <a:noFill/>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590008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How Microsoft Views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5" name="Group 4"/>
          <p:cNvGrpSpPr/>
          <p:nvPr/>
        </p:nvGrpSpPr>
        <p:grpSpPr>
          <a:xfrm>
            <a:off x="558206" y="1232331"/>
            <a:ext cx="8123278" cy="2148436"/>
            <a:chOff x="563522" y="4218298"/>
            <a:chExt cx="11030172" cy="2148436"/>
          </a:xfrm>
        </p:grpSpPr>
        <p:grpSp>
          <p:nvGrpSpPr>
            <p:cNvPr id="6" name="Group 5"/>
            <p:cNvGrpSpPr/>
            <p:nvPr/>
          </p:nvGrpSpPr>
          <p:grpSpPr>
            <a:xfrm>
              <a:off x="563522" y="4218298"/>
              <a:ext cx="11030172" cy="2148436"/>
              <a:chOff x="637953" y="4218298"/>
              <a:chExt cx="10898373" cy="2148436"/>
            </a:xfrm>
          </p:grpSpPr>
          <p:sp>
            <p:nvSpPr>
              <p:cNvPr id="19" name="Rounded Rectangle 18"/>
              <p:cNvSpPr/>
              <p:nvPr/>
            </p:nvSpPr>
            <p:spPr bwMode="auto">
              <a:xfrm>
                <a:off x="637953" y="4218298"/>
                <a:ext cx="10898373" cy="2148436"/>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0" name="Group 19"/>
              <p:cNvGrpSpPr/>
              <p:nvPr/>
            </p:nvGrpSpPr>
            <p:grpSpPr>
              <a:xfrm>
                <a:off x="909758" y="4246243"/>
                <a:ext cx="10336309" cy="2095323"/>
                <a:chOff x="909758" y="4147355"/>
                <a:chExt cx="10336309" cy="2095323"/>
              </a:xfrm>
            </p:grpSpPr>
            <p:sp>
              <p:nvSpPr>
                <p:cNvPr id="21" name="TextBox 20"/>
                <p:cNvSpPr txBox="1"/>
                <p:nvPr/>
              </p:nvSpPr>
              <p:spPr>
                <a:xfrm rot="5400000">
                  <a:off x="10027377" y="5023988"/>
                  <a:ext cx="2078544" cy="358836"/>
                </a:xfrm>
                <a:prstGeom prst="rect">
                  <a:avLst/>
                </a:prstGeom>
                <a:noFill/>
              </p:spPr>
              <p:txBody>
                <a:bodyPr wrap="squar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Fundamentals</a:t>
                  </a:r>
                </a:p>
              </p:txBody>
            </p:sp>
            <p:sp>
              <p:nvSpPr>
                <p:cNvPr id="22" name="TextBox 21"/>
                <p:cNvSpPr txBox="1"/>
                <p:nvPr/>
              </p:nvSpPr>
              <p:spPr>
                <a:xfrm rot="16200000">
                  <a:off x="49904" y="5007209"/>
                  <a:ext cx="2078544" cy="358836"/>
                </a:xfrm>
                <a:prstGeom prst="rect">
                  <a:avLst/>
                </a:prstGeom>
                <a:noFill/>
              </p:spPr>
              <p:txBody>
                <a:bodyPr wrap="squar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Fundamentals</a:t>
                  </a:r>
                </a:p>
              </p:txBody>
            </p:sp>
          </p:grpSp>
        </p:grpSp>
        <p:grpSp>
          <p:nvGrpSpPr>
            <p:cNvPr id="7" name="Group 6"/>
            <p:cNvGrpSpPr/>
            <p:nvPr/>
          </p:nvGrpSpPr>
          <p:grpSpPr>
            <a:xfrm>
              <a:off x="1569216" y="4360007"/>
              <a:ext cx="9018785" cy="1816675"/>
              <a:chOff x="1643411" y="4360007"/>
              <a:chExt cx="9018785" cy="1816675"/>
            </a:xfrm>
          </p:grpSpPr>
          <p:sp>
            <p:nvSpPr>
              <p:cNvPr id="8" name="Rounded Rectangle 67"/>
              <p:cNvSpPr/>
              <p:nvPr/>
            </p:nvSpPr>
            <p:spPr bwMode="auto">
              <a:xfrm>
                <a:off x="1643450" y="4360007"/>
                <a:ext cx="9008074" cy="580768"/>
              </a:xfrm>
              <a:prstGeom prst="round2SameRect">
                <a:avLst>
                  <a:gd name="adj1" fmla="val 0"/>
                  <a:gd name="adj2"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400" spc="-50" dirty="0" smtClean="0">
                    <a:gradFill>
                      <a:gsLst>
                        <a:gs pos="0">
                          <a:schemeClr val="tx1"/>
                        </a:gs>
                        <a:gs pos="100000">
                          <a:schemeClr val="tx1"/>
                        </a:gs>
                      </a:gsLst>
                      <a:lin ang="950000" scaled="1"/>
                    </a:gradFill>
                  </a:rPr>
                  <a:t>Application Programming</a:t>
                </a:r>
                <a:endParaRPr lang="en-US" sz="2400" spc="-50" dirty="0">
                  <a:gradFill>
                    <a:gsLst>
                      <a:gs pos="0">
                        <a:schemeClr val="tx1"/>
                      </a:gs>
                      <a:gs pos="100000">
                        <a:schemeClr val="tx1"/>
                      </a:gs>
                    </a:gsLst>
                    <a:lin ang="950000" scaled="1"/>
                  </a:gradFill>
                </a:endParaRPr>
              </a:p>
            </p:txBody>
          </p:sp>
          <p:grpSp>
            <p:nvGrpSpPr>
              <p:cNvPr id="9" name="Group 8"/>
              <p:cNvGrpSpPr/>
              <p:nvPr/>
            </p:nvGrpSpPr>
            <p:grpSpPr>
              <a:xfrm>
                <a:off x="1643411" y="5045121"/>
                <a:ext cx="9018785" cy="1131561"/>
                <a:chOff x="1643411" y="5045121"/>
                <a:chExt cx="9018785" cy="1131561"/>
              </a:xfrm>
            </p:grpSpPr>
            <p:sp>
              <p:nvSpPr>
                <p:cNvPr id="10" name="Rounded Rectangle 67"/>
                <p:cNvSpPr/>
                <p:nvPr/>
              </p:nvSpPr>
              <p:spPr bwMode="auto">
                <a:xfrm>
                  <a:off x="1643412"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sp>
              <p:nvSpPr>
                <p:cNvPr id="11" name="Rounded Rectangle 68"/>
                <p:cNvSpPr/>
                <p:nvPr/>
              </p:nvSpPr>
              <p:spPr bwMode="auto">
                <a:xfrm>
                  <a:off x="3979113"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rgbClr val="000000"/>
                        </a:gs>
                        <a:gs pos="100000">
                          <a:srgbClr val="000000"/>
                        </a:gs>
                      </a:gsLst>
                      <a:lin ang="5400000" scaled="0"/>
                    </a:gradFill>
                  </a:endParaRPr>
                </a:p>
              </p:txBody>
            </p:sp>
            <p:sp>
              <p:nvSpPr>
                <p:cNvPr id="12" name="Rounded Rectangle 69"/>
                <p:cNvSpPr/>
                <p:nvPr/>
              </p:nvSpPr>
              <p:spPr bwMode="auto">
                <a:xfrm>
                  <a:off x="6314814"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sp>
              <p:nvSpPr>
                <p:cNvPr id="13" name="Rounded Rectangle 70"/>
                <p:cNvSpPr/>
                <p:nvPr/>
              </p:nvSpPr>
              <p:spPr bwMode="auto">
                <a:xfrm>
                  <a:off x="8650516" y="5045121"/>
                  <a:ext cx="2011680" cy="1127951"/>
                </a:xfrm>
                <a:prstGeom prst="round2SameRect">
                  <a:avLst>
                    <a:gd name="adj1" fmla="val 0"/>
                    <a:gd name="adj2"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smtClean="0">
                    <a:gradFill>
                      <a:gsLst>
                        <a:gs pos="0">
                          <a:schemeClr val="tx1"/>
                        </a:gs>
                        <a:gs pos="100000">
                          <a:schemeClr val="tx1"/>
                        </a:gs>
                      </a:gsLst>
                      <a:lin ang="5400000" scaled="0"/>
                    </a:gradFill>
                  </a:endParaRPr>
                </a:p>
              </p:txBody>
            </p:sp>
            <p:grpSp>
              <p:nvGrpSpPr>
                <p:cNvPr id="14" name="Group 13"/>
                <p:cNvGrpSpPr/>
                <p:nvPr/>
              </p:nvGrpSpPr>
              <p:grpSpPr>
                <a:xfrm>
                  <a:off x="1643411" y="5048731"/>
                  <a:ext cx="9018784" cy="1127951"/>
                  <a:chOff x="1634447" y="5016218"/>
                  <a:chExt cx="9018784" cy="1127951"/>
                </a:xfrm>
              </p:grpSpPr>
              <p:sp>
                <p:nvSpPr>
                  <p:cNvPr id="15" name="Rounded Rectangle 67"/>
                  <p:cNvSpPr/>
                  <p:nvPr/>
                </p:nvSpPr>
                <p:spPr bwMode="auto">
                  <a:xfrm>
                    <a:off x="1634447"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Scale Out</a:t>
                    </a:r>
                  </a:p>
                </p:txBody>
              </p:sp>
              <p:sp>
                <p:nvSpPr>
                  <p:cNvPr id="16" name="Rounded Rectangle 68"/>
                  <p:cNvSpPr/>
                  <p:nvPr/>
                </p:nvSpPr>
                <p:spPr bwMode="auto">
                  <a:xfrm>
                    <a:off x="3970148" y="5016218"/>
                    <a:ext cx="2011680" cy="1127951"/>
                  </a:xfrm>
                  <a:prstGeom prst="round2SameRect">
                    <a:avLst>
                      <a:gd name="adj1" fmla="val 0"/>
                      <a:gd name="adj2" fmla="val 0"/>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smtClean="0">
                        <a:gradFill>
                          <a:gsLst>
                            <a:gs pos="0">
                              <a:schemeClr val="tx1"/>
                            </a:gs>
                            <a:gs pos="100000">
                              <a:schemeClr val="tx1"/>
                            </a:gs>
                          </a:gsLst>
                          <a:lin ang="5400000" scaled="0"/>
                        </a:gradFill>
                        <a:latin typeface="+mj-lt"/>
                      </a:rPr>
                      <a:t>Automated Service</a:t>
                    </a:r>
                    <a:br>
                      <a:rPr lang="en-US" sz="1600" dirty="0" smtClean="0">
                        <a:gradFill>
                          <a:gsLst>
                            <a:gs pos="0">
                              <a:schemeClr val="tx1"/>
                            </a:gs>
                            <a:gs pos="100000">
                              <a:schemeClr val="tx1"/>
                            </a:gs>
                          </a:gsLst>
                          <a:lin ang="5400000" scaled="0"/>
                        </a:gradFill>
                        <a:latin typeface="+mj-lt"/>
                      </a:rPr>
                    </a:br>
                    <a:r>
                      <a:rPr lang="en-US" sz="1600" dirty="0" smtClean="0">
                        <a:gradFill>
                          <a:gsLst>
                            <a:gs pos="0">
                              <a:schemeClr val="tx1"/>
                            </a:gs>
                            <a:gs pos="100000">
                              <a:schemeClr val="tx1"/>
                            </a:gs>
                          </a:gsLst>
                          <a:lin ang="5400000" scaled="0"/>
                        </a:gradFill>
                        <a:latin typeface="+mj-lt"/>
                      </a:rPr>
                      <a:t>Management</a:t>
                    </a:r>
                  </a:p>
                </p:txBody>
              </p:sp>
              <p:sp>
                <p:nvSpPr>
                  <p:cNvPr id="17" name="Rounded Rectangle 69"/>
                  <p:cNvSpPr/>
                  <p:nvPr/>
                </p:nvSpPr>
                <p:spPr bwMode="auto">
                  <a:xfrm>
                    <a:off x="6305850"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High </a:t>
                    </a:r>
                    <a:br>
                      <a:rPr lang="en-US" sz="1600" dirty="0">
                        <a:gradFill>
                          <a:gsLst>
                            <a:gs pos="0">
                              <a:schemeClr val="tx1"/>
                            </a:gs>
                            <a:gs pos="100000">
                              <a:schemeClr val="tx1"/>
                            </a:gs>
                          </a:gsLst>
                          <a:lin ang="5400000" scaled="0"/>
                        </a:gradFill>
                        <a:latin typeface="+mj-lt"/>
                      </a:rPr>
                    </a:br>
                    <a:r>
                      <a:rPr lang="en-US" sz="1600" dirty="0">
                        <a:gradFill>
                          <a:gsLst>
                            <a:gs pos="0">
                              <a:schemeClr val="tx1"/>
                            </a:gs>
                            <a:gs pos="100000">
                              <a:schemeClr val="tx1"/>
                            </a:gs>
                          </a:gsLst>
                          <a:lin ang="5400000" scaled="0"/>
                        </a:gradFill>
                        <a:latin typeface="+mj-lt"/>
                      </a:rPr>
                      <a:t>Availability</a:t>
                    </a:r>
                  </a:p>
                </p:txBody>
              </p:sp>
              <p:sp>
                <p:nvSpPr>
                  <p:cNvPr id="18" name="Rounded Rectangle 70"/>
                  <p:cNvSpPr/>
                  <p:nvPr/>
                </p:nvSpPr>
                <p:spPr bwMode="auto">
                  <a:xfrm>
                    <a:off x="8641551" y="5016218"/>
                    <a:ext cx="2011680" cy="1127951"/>
                  </a:xfrm>
                  <a:prstGeom prst="round2Same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lnSpc>
                        <a:spcPct val="90000"/>
                      </a:lnSpc>
                      <a:spcBef>
                        <a:spcPct val="0"/>
                      </a:spcBef>
                      <a:spcAft>
                        <a:spcPct val="0"/>
                      </a:spcAft>
                    </a:pPr>
                    <a:r>
                      <a:rPr lang="en-US" sz="1600" dirty="0">
                        <a:gradFill>
                          <a:gsLst>
                            <a:gs pos="0">
                              <a:schemeClr val="tx1"/>
                            </a:gs>
                            <a:gs pos="100000">
                              <a:schemeClr val="tx1"/>
                            </a:gs>
                          </a:gsLst>
                          <a:lin ang="5400000" scaled="0"/>
                        </a:gradFill>
                        <a:latin typeface="+mj-lt"/>
                      </a:rPr>
                      <a:t>Multi-Tenancy</a:t>
                    </a:r>
                  </a:p>
                </p:txBody>
              </p:sp>
            </p:grpSp>
          </p:grpSp>
        </p:grpSp>
      </p:grpSp>
      <p:grpSp>
        <p:nvGrpSpPr>
          <p:cNvPr id="23" name="Group 22"/>
          <p:cNvGrpSpPr/>
          <p:nvPr/>
        </p:nvGrpSpPr>
        <p:grpSpPr>
          <a:xfrm>
            <a:off x="563522" y="3532074"/>
            <a:ext cx="8123278" cy="3083442"/>
            <a:chOff x="637953" y="1010093"/>
            <a:chExt cx="10898373" cy="3083442"/>
          </a:xfrm>
        </p:grpSpPr>
        <p:sp>
          <p:nvSpPr>
            <p:cNvPr id="24" name="Rounded Rectangle 23"/>
            <p:cNvSpPr/>
            <p:nvPr/>
          </p:nvSpPr>
          <p:spPr bwMode="auto">
            <a:xfrm>
              <a:off x="637953" y="1010093"/>
              <a:ext cx="10898373" cy="3083442"/>
            </a:xfrm>
            <a:prstGeom prst="roundRect">
              <a:avLst>
                <a:gd name="adj" fmla="val 0"/>
              </a:avLst>
            </a:prstGeom>
            <a:gradFill flip="none" rotWithShape="1">
              <a:gsLst>
                <a:gs pos="0">
                  <a:srgbClr val="041E3A">
                    <a:alpha val="19000"/>
                  </a:srgbClr>
                </a:gs>
                <a:gs pos="39000">
                  <a:schemeClr val="bg1">
                    <a:alpha val="21000"/>
                  </a:schemeClr>
                </a:gs>
                <a:gs pos="88000">
                  <a:schemeClr val="bg1">
                    <a:alpha val="26000"/>
                  </a:schemeClr>
                </a:gs>
              </a:gsLst>
              <a:lin ang="3000000" scaled="0"/>
              <a:tileRect/>
            </a:gradFill>
            <a:ln w="317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585"/>
              <a:endParaRPr lang="en-US" sz="2400" dirty="0" smtClean="0">
                <a:solidFill>
                  <a:srgbClr val="FFFFFF"/>
                </a:solidFill>
                <a:latin typeface="Segoe" pitchFamily="34" charset="0"/>
              </a:endParaRPr>
            </a:p>
          </p:txBody>
        </p:sp>
        <p:grpSp>
          <p:nvGrpSpPr>
            <p:cNvPr id="25" name="Group 24"/>
            <p:cNvGrpSpPr/>
            <p:nvPr/>
          </p:nvGrpSpPr>
          <p:grpSpPr>
            <a:xfrm>
              <a:off x="921492" y="1966556"/>
              <a:ext cx="10307452" cy="1170513"/>
              <a:chOff x="921492" y="1985274"/>
              <a:chExt cx="10307452" cy="1170513"/>
            </a:xfrm>
          </p:grpSpPr>
          <p:sp>
            <p:nvSpPr>
              <p:cNvPr id="26" name="TextBox 25"/>
              <p:cNvSpPr txBox="1"/>
              <p:nvPr/>
            </p:nvSpPr>
            <p:spPr>
              <a:xfrm rot="16200000">
                <a:off x="515653" y="2391113"/>
                <a:ext cx="1170513" cy="358836"/>
              </a:xfrm>
              <a:prstGeom prst="rect">
                <a:avLst/>
              </a:prstGeom>
              <a:noFill/>
            </p:spPr>
            <p:txBody>
              <a:bodyPr wrap="non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Choices</a:t>
                </a:r>
              </a:p>
            </p:txBody>
          </p:sp>
          <p:sp>
            <p:nvSpPr>
              <p:cNvPr id="27" name="TextBox 26"/>
              <p:cNvSpPr txBox="1"/>
              <p:nvPr/>
            </p:nvSpPr>
            <p:spPr>
              <a:xfrm rot="5400000">
                <a:off x="10464269" y="2391113"/>
                <a:ext cx="1170513" cy="358836"/>
              </a:xfrm>
              <a:prstGeom prst="rect">
                <a:avLst/>
              </a:prstGeom>
              <a:noFill/>
            </p:spPr>
            <p:txBody>
              <a:bodyPr wrap="none" rtlCol="0">
                <a:spAutoFit/>
              </a:bodyPr>
              <a:lstStyle/>
              <a:p>
                <a:pPr>
                  <a:lnSpc>
                    <a:spcPct val="80000"/>
                  </a:lnSpc>
                  <a:spcBef>
                    <a:spcPct val="0"/>
                  </a:spcBef>
                </a:pPr>
                <a:r>
                  <a:rPr lang="en-US" sz="2200" dirty="0">
                    <a:gradFill>
                      <a:gsLst>
                        <a:gs pos="0">
                          <a:schemeClr val="tx1"/>
                        </a:gs>
                        <a:gs pos="86000">
                          <a:schemeClr val="tx1"/>
                        </a:gs>
                      </a:gsLst>
                      <a:lin ang="5400000" scaled="0"/>
                    </a:gradFill>
                    <a:latin typeface="Segoe UI Semibold" pitchFamily="34" charset="0"/>
                  </a:rPr>
                  <a:t>Choices</a:t>
                </a:r>
              </a:p>
            </p:txBody>
          </p:sp>
        </p:grpSp>
      </p:grpSp>
      <p:pic>
        <p:nvPicPr>
          <p:cNvPr id="28" name="Picture 2" descr="E:\RESOURCES\DVD_ART36\Artwork_Imagery\Shapes\Arrows\Gold Gradient Collection\arrow 0 gold  arrow double headed 1-2.png"/>
          <p:cNvPicPr>
            <a:picLocks noChangeAspect="1" noChangeArrowheads="1"/>
          </p:cNvPicPr>
          <p:nvPr/>
        </p:nvPicPr>
        <p:blipFill>
          <a:blip r:embed="rId4" cstate="screen">
            <a:alphaModFix amt="50000"/>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820564" y="3634016"/>
            <a:ext cx="3668282" cy="624400"/>
          </a:xfrm>
          <a:prstGeom prst="rect">
            <a:avLst/>
          </a:prstGeom>
          <a:blipFill dpi="0" rotWithShape="1">
            <a:blip r:embed="rId5" cstate="print">
              <a:alphaModFix amt="50000"/>
              <a:duotone>
                <a:schemeClr val="bg2">
                  <a:shade val="45000"/>
                  <a:satMod val="135000"/>
                </a:schemeClr>
                <a:prstClr val="white"/>
              </a:duotone>
            </a:blip>
            <a:srcRect/>
            <a:stretch>
              <a:fillRect/>
            </a:stretch>
          </a:blipFill>
          <a:ln w="55000" cap="flat" cmpd="thickThin" algn="ctr">
            <a:noFill/>
            <a:prstDash val="solid"/>
            <a:headEnd type="none" w="med" len="med"/>
            <a:tailEnd type="none" w="med" len="med"/>
          </a:ln>
          <a:effectLst/>
        </p:spPr>
      </p:pic>
      <p:pic>
        <p:nvPicPr>
          <p:cNvPr id="29"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4209242"/>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0"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4784468"/>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1"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20564" y="5359694"/>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pic>
        <p:nvPicPr>
          <p:cNvPr id="32" name="Picture 2" descr="E:\RESOURCES\DVD_ART36\Artwork_Imagery\Shapes\Arrows\Gold Gradient Collection\arrow 0 gold  arrow double headed 1-2.png"/>
          <p:cNvPicPr>
            <a:picLocks noChangeAspect="1" noChangeArrowheads="1"/>
          </p:cNvPicPr>
          <p:nvPr/>
        </p:nvPicPr>
        <p:blipFill>
          <a:blip r:embed="rId4" cstate="screen">
            <a:duotone>
              <a:schemeClr val="bg2">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a:off x="2819400" y="5934921"/>
            <a:ext cx="3668282" cy="624400"/>
          </a:xfrm>
          <a:prstGeom prst="rect">
            <a:avLst/>
          </a:prstGeom>
          <a:blipFill dpi="0" rotWithShape="1">
            <a:blip r:embed="rId5" cstate="print">
              <a:duotone>
                <a:schemeClr val="bg2">
                  <a:shade val="45000"/>
                  <a:satMod val="135000"/>
                </a:schemeClr>
                <a:prstClr val="white"/>
              </a:duotone>
              <a:alphaModFix amt="50000"/>
            </a:blip>
            <a:srcRect/>
            <a:stretch>
              <a:fillRect/>
            </a:stretch>
          </a:blipFill>
          <a:ln w="55000" cap="flat" cmpd="thickThin" algn="ctr">
            <a:noFill/>
            <a:prstDash val="solid"/>
            <a:headEnd type="none" w="med" len="med"/>
            <a:tailEnd type="none" w="med" len="med"/>
          </a:ln>
          <a:effectLst/>
        </p:spPr>
      </p:pic>
      <p:sp>
        <p:nvSpPr>
          <p:cNvPr id="33" name="Rounded Rectangle 32"/>
          <p:cNvSpPr/>
          <p:nvPr/>
        </p:nvSpPr>
        <p:spPr bwMode="auto">
          <a:xfrm>
            <a:off x="6553200" y="3725497"/>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Off Premises</a:t>
            </a:r>
          </a:p>
        </p:txBody>
      </p:sp>
      <p:sp>
        <p:nvSpPr>
          <p:cNvPr id="34" name="Rounded Rectangle 33"/>
          <p:cNvSpPr/>
          <p:nvPr/>
        </p:nvSpPr>
        <p:spPr bwMode="auto">
          <a:xfrm>
            <a:off x="1295400" y="3725497"/>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On Premises</a:t>
            </a:r>
          </a:p>
        </p:txBody>
      </p:sp>
      <p:sp>
        <p:nvSpPr>
          <p:cNvPr id="35" name="TextBox 34"/>
          <p:cNvSpPr txBox="1"/>
          <p:nvPr/>
        </p:nvSpPr>
        <p:spPr>
          <a:xfrm>
            <a:off x="3876587" y="3754401"/>
            <a:ext cx="1548863" cy="387798"/>
          </a:xfrm>
          <a:prstGeom prst="rect">
            <a:avLst/>
          </a:prstGeom>
          <a:noFill/>
        </p:spPr>
        <p:txBody>
          <a:bodyPr wrap="square" lIns="0" rIns="0" rtlCol="0">
            <a:spAutoFit/>
          </a:bodyPr>
          <a:lstStyle/>
          <a:p>
            <a:pPr algn="ctr" fontAlgn="base">
              <a:lnSpc>
                <a:spcPct val="80000"/>
              </a:lnSpc>
              <a:spcBef>
                <a:spcPct val="0"/>
              </a:spcBef>
              <a:spcAft>
                <a:spcPct val="0"/>
              </a:spcAft>
            </a:pPr>
            <a:r>
              <a:rPr lang="en-US" sz="2400" dirty="0">
                <a:gradFill>
                  <a:gsLst>
                    <a:gs pos="0">
                      <a:schemeClr val="tx1"/>
                    </a:gs>
                    <a:gs pos="86000">
                      <a:schemeClr val="tx1"/>
                    </a:gs>
                  </a:gsLst>
                  <a:lin ang="5400000" scaled="0"/>
                </a:gradFill>
                <a:latin typeface="Segoe UI Semibold" pitchFamily="34" charset="0"/>
              </a:rPr>
              <a:t>Location</a:t>
            </a:r>
          </a:p>
        </p:txBody>
      </p:sp>
      <p:sp>
        <p:nvSpPr>
          <p:cNvPr id="36" name="TextBox 35"/>
          <p:cNvSpPr txBox="1"/>
          <p:nvPr/>
        </p:nvSpPr>
        <p:spPr>
          <a:xfrm>
            <a:off x="3415337" y="4329627"/>
            <a:ext cx="245206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Infrastructure</a:t>
            </a:r>
          </a:p>
        </p:txBody>
      </p:sp>
      <p:sp>
        <p:nvSpPr>
          <p:cNvPr id="37" name="TextBox 36"/>
          <p:cNvSpPr txBox="1"/>
          <p:nvPr/>
        </p:nvSpPr>
        <p:spPr>
          <a:xfrm>
            <a:off x="3356491" y="4901080"/>
            <a:ext cx="2434709"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Business model</a:t>
            </a:r>
          </a:p>
        </p:txBody>
      </p:sp>
      <p:sp>
        <p:nvSpPr>
          <p:cNvPr id="38" name="TextBox 37"/>
          <p:cNvSpPr txBox="1"/>
          <p:nvPr/>
        </p:nvSpPr>
        <p:spPr>
          <a:xfrm>
            <a:off x="3830110" y="5480079"/>
            <a:ext cx="1548863" cy="387798"/>
          </a:xfrm>
          <a:prstGeom prst="rect">
            <a:avLst/>
          </a:prstGeom>
          <a:noFill/>
        </p:spPr>
        <p:txBody>
          <a:bodyPr wrap="square" lIns="0" rIns="0" rtlCol="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Ownership</a:t>
            </a:r>
          </a:p>
        </p:txBody>
      </p:sp>
      <p:sp>
        <p:nvSpPr>
          <p:cNvPr id="39" name="TextBox 38"/>
          <p:cNvSpPr txBox="1"/>
          <p:nvPr/>
        </p:nvSpPr>
        <p:spPr>
          <a:xfrm>
            <a:off x="3697098" y="6055306"/>
            <a:ext cx="1941702" cy="387798"/>
          </a:xfrm>
          <a:prstGeom prst="rect">
            <a:avLst/>
          </a:prstGeom>
          <a:noFill/>
        </p:spPr>
        <p:txBody>
          <a:bodyPr wrap="square" lIns="0" rIns="0" rtlCol="0" anchor="ctr" anchorCtr="0">
            <a:spAutoFit/>
          </a:bodyPr>
          <a:lstStyle>
            <a:defPPr>
              <a:defRPr lang="en-US"/>
            </a:defPPr>
            <a:lvl1pPr algn="ctr" fontAlgn="base">
              <a:lnSpc>
                <a:spcPct val="80000"/>
              </a:lnSpc>
              <a:spcBef>
                <a:spcPct val="0"/>
              </a:spcBef>
              <a:spcAft>
                <a:spcPct val="0"/>
              </a:spcAft>
              <a:defRPr sz="2400">
                <a:gradFill>
                  <a:gsLst>
                    <a:gs pos="0">
                      <a:schemeClr val="tx1"/>
                    </a:gs>
                    <a:gs pos="86000">
                      <a:schemeClr val="tx1"/>
                    </a:gs>
                  </a:gsLst>
                  <a:lin ang="5400000" scaled="0"/>
                </a:gradFill>
                <a:latin typeface="Segoe UI Semibold" pitchFamily="34" charset="0"/>
              </a:defRPr>
            </a:lvl1pPr>
          </a:lstStyle>
          <a:p>
            <a:r>
              <a:rPr lang="en-US" dirty="0"/>
              <a:t>Management</a:t>
            </a:r>
          </a:p>
        </p:txBody>
      </p:sp>
      <p:sp>
        <p:nvSpPr>
          <p:cNvPr id="40" name="Rounded Rectangle 39"/>
          <p:cNvSpPr/>
          <p:nvPr/>
        </p:nvSpPr>
        <p:spPr bwMode="auto">
          <a:xfrm>
            <a:off x="6553200" y="4300723"/>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Homogeneous</a:t>
            </a:r>
          </a:p>
        </p:txBody>
      </p:sp>
      <p:sp>
        <p:nvSpPr>
          <p:cNvPr id="41" name="Rounded Rectangle 40"/>
          <p:cNvSpPr/>
          <p:nvPr/>
        </p:nvSpPr>
        <p:spPr bwMode="auto">
          <a:xfrm>
            <a:off x="1295400" y="4300723"/>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Heterogeneous</a:t>
            </a:r>
          </a:p>
        </p:txBody>
      </p:sp>
      <p:sp>
        <p:nvSpPr>
          <p:cNvPr id="42" name="Rounded Rectangle 41"/>
          <p:cNvSpPr/>
          <p:nvPr/>
        </p:nvSpPr>
        <p:spPr bwMode="auto">
          <a:xfrm>
            <a:off x="1295400" y="4875949"/>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CapEx</a:t>
            </a:r>
          </a:p>
        </p:txBody>
      </p:sp>
      <p:sp>
        <p:nvSpPr>
          <p:cNvPr id="43" name="Rounded Rectangle 42"/>
          <p:cNvSpPr/>
          <p:nvPr/>
        </p:nvSpPr>
        <p:spPr bwMode="auto">
          <a:xfrm>
            <a:off x="6553200" y="4875949"/>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OpEx</a:t>
            </a:r>
          </a:p>
        </p:txBody>
      </p:sp>
      <p:sp>
        <p:nvSpPr>
          <p:cNvPr id="44" name="Rounded Rectangle 43"/>
          <p:cNvSpPr/>
          <p:nvPr/>
        </p:nvSpPr>
        <p:spPr bwMode="auto">
          <a:xfrm>
            <a:off x="1295400" y="5451175"/>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Own</a:t>
            </a:r>
          </a:p>
        </p:txBody>
      </p:sp>
      <p:sp>
        <p:nvSpPr>
          <p:cNvPr id="46" name="Rounded Rectangle 45"/>
          <p:cNvSpPr/>
          <p:nvPr/>
        </p:nvSpPr>
        <p:spPr bwMode="auto">
          <a:xfrm>
            <a:off x="6553200" y="5451175"/>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Lease/Rent</a:t>
            </a:r>
          </a:p>
        </p:txBody>
      </p:sp>
      <p:sp>
        <p:nvSpPr>
          <p:cNvPr id="47" name="Rounded Rectangle 46"/>
          <p:cNvSpPr/>
          <p:nvPr/>
        </p:nvSpPr>
        <p:spPr bwMode="auto">
          <a:xfrm>
            <a:off x="1295400" y="6026402"/>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Self</a:t>
            </a:r>
          </a:p>
        </p:txBody>
      </p:sp>
      <p:sp>
        <p:nvSpPr>
          <p:cNvPr id="48" name="Rounded Rectangle 47"/>
          <p:cNvSpPr/>
          <p:nvPr/>
        </p:nvSpPr>
        <p:spPr bwMode="auto">
          <a:xfrm>
            <a:off x="6553200" y="6026402"/>
            <a:ext cx="1481521" cy="441438"/>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spc="-50" dirty="0" smtClean="0">
                <a:gradFill>
                  <a:gsLst>
                    <a:gs pos="0">
                      <a:srgbClr val="000000"/>
                    </a:gs>
                    <a:gs pos="100000">
                      <a:srgbClr val="000000"/>
                    </a:gs>
                  </a:gsLst>
                  <a:lin ang="5400000" scaled="0"/>
                </a:gradFill>
              </a:rPr>
              <a:t>Third Party</a:t>
            </a:r>
          </a:p>
        </p:txBody>
      </p:sp>
    </p:spTree>
    <p:extLst>
      <p:ext uri="{BB962C8B-B14F-4D97-AF65-F5344CB8AC3E}">
        <p14:creationId xmlns:p14="http://schemas.microsoft.com/office/powerpoint/2010/main" val="2785573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590800"/>
            <a:ext cx="7391400" cy="1752600"/>
          </a:xfrm>
        </p:spPr>
        <p:txBody>
          <a:bodyPr>
            <a:noAutofit/>
          </a:bodyPr>
          <a:lstStyle/>
          <a:p>
            <a:r>
              <a:rPr lang="en-US" sz="5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What is Windows Azure?</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9318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Taxonomy</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138" name="Group 137"/>
          <p:cNvGrpSpPr/>
          <p:nvPr/>
        </p:nvGrpSpPr>
        <p:grpSpPr>
          <a:xfrm>
            <a:off x="-76200" y="1524000"/>
            <a:ext cx="9220199" cy="4724400"/>
            <a:chOff x="251209" y="1115366"/>
            <a:chExt cx="11676184" cy="5261982"/>
          </a:xfrm>
        </p:grpSpPr>
        <p:sp>
          <p:nvSpPr>
            <p:cNvPr id="78" name="Rectangle 77"/>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9" name="Group 78"/>
            <p:cNvGrpSpPr/>
            <p:nvPr/>
          </p:nvGrpSpPr>
          <p:grpSpPr>
            <a:xfrm>
              <a:off x="795377" y="1332173"/>
              <a:ext cx="2427913" cy="4790431"/>
              <a:chOff x="855665" y="1583373"/>
              <a:chExt cx="2427913" cy="4790431"/>
            </a:xfrm>
          </p:grpSpPr>
          <p:sp>
            <p:nvSpPr>
              <p:cNvPr id="80" name="Rectangle 79"/>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81" name="Rectangle 80"/>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82" name="Rectangle 81"/>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83" name="Rectangle 82"/>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84" name="Rectangle 83"/>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85" name="Rectangle 84"/>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86" name="Rectangle 85"/>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87" name="Rectangle 86"/>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88" name="Rectangle 87"/>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89" name="Rectangle 88"/>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90" name="Left Brace 89"/>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91"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92" name="Rectangle 91"/>
            <p:cNvSpPr/>
            <p:nvPr/>
          </p:nvSpPr>
          <p:spPr>
            <a:xfrm>
              <a:off x="4380302" y="13422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93" name="Rectangle 92"/>
            <p:cNvSpPr/>
            <p:nvPr/>
          </p:nvSpPr>
          <p:spPr>
            <a:xfrm>
              <a:off x="4410447" y="52867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94" name="Rectangle 93"/>
            <p:cNvSpPr/>
            <p:nvPr/>
          </p:nvSpPr>
          <p:spPr>
            <a:xfrm>
              <a:off x="4410447" y="48319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95" name="Rectangle 94"/>
            <p:cNvSpPr/>
            <p:nvPr/>
          </p:nvSpPr>
          <p:spPr>
            <a:xfrm>
              <a:off x="4410447" y="57416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96" name="Rectangle 95"/>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97" name="Rectangle 96"/>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98" name="Rectangle 97"/>
            <p:cNvSpPr/>
            <p:nvPr/>
          </p:nvSpPr>
          <p:spPr>
            <a:xfrm>
              <a:off x="4410447" y="43771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99" name="Rectangle 98"/>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00" name="Rectangle 99"/>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01" name="Rectangle 100"/>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02" name="Left Brace 101"/>
            <p:cNvSpPr/>
            <p:nvPr/>
          </p:nvSpPr>
          <p:spPr>
            <a:xfrm flipH="1">
              <a:off x="6057919" y="43360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3" name="TextBox 56"/>
            <p:cNvSpPr txBox="1"/>
            <p:nvPr/>
          </p:nvSpPr>
          <p:spPr>
            <a:xfrm flipH="1">
              <a:off x="6231485"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04" name="Left Brace 103"/>
            <p:cNvSpPr/>
            <p:nvPr/>
          </p:nvSpPr>
          <p:spPr>
            <a:xfrm>
              <a:off x="4271939" y="2103058"/>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5" name="TextBox 58"/>
            <p:cNvSpPr txBox="1"/>
            <p:nvPr/>
          </p:nvSpPr>
          <p:spPr>
            <a:xfrm>
              <a:off x="3859670" y="267721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106" name="Group 105"/>
            <p:cNvGrpSpPr/>
            <p:nvPr/>
          </p:nvGrpSpPr>
          <p:grpSpPr>
            <a:xfrm>
              <a:off x="6461726" y="1332173"/>
              <a:ext cx="2706420" cy="4798706"/>
              <a:chOff x="5979422" y="1583373"/>
              <a:chExt cx="2706420" cy="4798706"/>
            </a:xfrm>
          </p:grpSpPr>
          <p:sp>
            <p:nvSpPr>
              <p:cNvPr id="107" name="Rectangle 106"/>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08" name="Left Brace 107"/>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9"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10" name="Left Brace 109"/>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11"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12" name="Rectangle 111"/>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13" name="Rectangle 112"/>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14" name="Rectangle 113"/>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15" name="Rectangle 114"/>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16" name="Rectangle 115"/>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17" name="Rectangle 116"/>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18" name="Rectangle 117"/>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19" name="Rectangle 118"/>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0" name="Rectangle 119"/>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121" name="Group 120"/>
            <p:cNvGrpSpPr/>
            <p:nvPr/>
          </p:nvGrpSpPr>
          <p:grpSpPr>
            <a:xfrm>
              <a:off x="9463135" y="1332173"/>
              <a:ext cx="2323096" cy="4798703"/>
              <a:chOff x="8980831" y="1583373"/>
              <a:chExt cx="2323096" cy="4798703"/>
            </a:xfrm>
          </p:grpSpPr>
          <p:sp>
            <p:nvSpPr>
              <p:cNvPr id="122" name="Rectangle 121"/>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23" name="Left Brace 122"/>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24"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25" name="Rectangle 124"/>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6" name="Rectangle 125"/>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27" name="Rectangle 126"/>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28" name="Rectangle 127"/>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29" name="Rectangle 128"/>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0" name="Rectangle 129"/>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1" name="Rectangle 130"/>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2" name="Rectangle 131"/>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33" name="Rectangle 132"/>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134" name="Picture 11" descr="Cloud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 name="Picture 12" descr="Gift 512x512.png"/>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6" name="Rectangle 135"/>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77" name="Top Arrow"/>
          <p:cNvSpPr/>
          <p:nvPr/>
        </p:nvSpPr>
        <p:spPr>
          <a:xfrm>
            <a:off x="76200" y="5960976"/>
            <a:ext cx="8915400" cy="867509"/>
          </a:xfrm>
          <a:prstGeom prst="leftRightArrow">
            <a:avLst>
              <a:gd name="adj1" fmla="val 45387"/>
              <a:gd name="adj2" fmla="val 46429"/>
            </a:avLst>
          </a:prstGeom>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defTabSz="914363">
              <a:lnSpc>
                <a:spcPct val="90000"/>
              </a:lnSpc>
              <a:defRPr/>
            </a:pPr>
            <a:r>
              <a:rPr lang="en-US" sz="16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 </a:t>
            </a:r>
            <a:r>
              <a:rPr lang="en-US" sz="12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Higher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Cost &amp; More Control</a:t>
            </a:r>
            <a:r>
              <a:rPr lang="en-US" sz="1200" b="1" dirty="0">
                <a:solidFill>
                  <a:schemeClr val="bg1"/>
                </a:solidFill>
                <a:ea typeface="Segoe UI" pitchFamily="34" charset="0"/>
                <a:cs typeface="Segoe UI" pitchFamily="34" charset="0"/>
              </a:rPr>
              <a:t>			</a:t>
            </a:r>
            <a:r>
              <a:rPr lang="en-US" sz="1200" b="1" dirty="0" smtClean="0">
                <a:solidFill>
                  <a:schemeClr val="bg1"/>
                </a:solidFill>
                <a:ea typeface="Segoe UI" pitchFamily="34" charset="0"/>
                <a:cs typeface="Segoe UI" pitchFamily="34" charset="0"/>
              </a:rPr>
              <a:t>		                               </a:t>
            </a:r>
            <a:r>
              <a:rPr lang="en-US" sz="1200" b="1" dirty="0" smtClean="0">
                <a:solidFill>
                  <a:schemeClr val="bg1"/>
                </a:solidFill>
                <a:effectLst>
                  <a:outerShdw blurRad="38100" dist="38100" dir="2700000" algn="tl">
                    <a:srgbClr val="000000">
                      <a:alpha val="43137"/>
                    </a:srgbClr>
                  </a:outerShdw>
                </a:effectLst>
                <a:ea typeface="Segoe UI" pitchFamily="34" charset="0"/>
                <a:cs typeface="Segoe UI" pitchFamily="34" charset="0"/>
              </a:rPr>
              <a:t>Lower </a:t>
            </a:r>
            <a:r>
              <a:rPr lang="en-US" sz="1200" b="1" dirty="0">
                <a:solidFill>
                  <a:schemeClr val="bg1"/>
                </a:solidFill>
                <a:effectLst>
                  <a:outerShdw blurRad="38100" dist="38100" dir="2700000" algn="tl">
                    <a:srgbClr val="000000">
                      <a:alpha val="43137"/>
                    </a:srgbClr>
                  </a:outerShdw>
                </a:effectLst>
                <a:ea typeface="Segoe UI" pitchFamily="34" charset="0"/>
                <a:cs typeface="Segoe UI" pitchFamily="34" charset="0"/>
              </a:rPr>
              <a:t>Cost &amp; Higher Agility</a:t>
            </a:r>
          </a:p>
        </p:txBody>
      </p:sp>
    </p:spTree>
    <p:extLst>
      <p:ext uri="{BB962C8B-B14F-4D97-AF65-F5344CB8AC3E}">
        <p14:creationId xmlns:p14="http://schemas.microsoft.com/office/powerpoint/2010/main" val="15219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Vertical)">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The Nexus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5" name="Subtitle 2"/>
          <p:cNvSpPr>
            <a:spLocks noGrp="1"/>
          </p:cNvSpPr>
          <p:nvPr>
            <p:ph type="subTitle" idx="1"/>
          </p:nvPr>
        </p:nvSpPr>
        <p:spPr>
          <a:xfrm>
            <a:off x="914400" y="2286000"/>
            <a:ext cx="7391400" cy="2667000"/>
          </a:xfrm>
        </p:spPr>
        <p:txBody>
          <a:bodyPr>
            <a:normAutofit lnSpcReduction="10000"/>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It’s</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The Application</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Stupid!</a:t>
            </a:r>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72166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in a Nutshell</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 name="Text Placeholder 2"/>
          <p:cNvSpPr txBox="1">
            <a:spLocks/>
          </p:cNvSpPr>
          <p:nvPr/>
        </p:nvSpPr>
        <p:spPr>
          <a:xfrm>
            <a:off x="762000" y="1600200"/>
            <a:ext cx="4082036" cy="4343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chemeClr val="tx1"/>
                </a:solidFill>
                <a:latin typeface="Arial" panose="020B0604020202020204" pitchFamily="34" charset="0"/>
                <a:cs typeface="Arial" panose="020B0604020202020204" pitchFamily="34" charset="0"/>
              </a:rPr>
              <a:t>Comprehensive set of services that enable you to quickly build, deploy and manage applications across a global network of Microsoft-managed datacenters</a:t>
            </a:r>
            <a:endParaRPr lang="en-US" sz="2800" dirty="0">
              <a:solidFill>
                <a:schemeClr val="tx1"/>
              </a:solidFill>
              <a:latin typeface="Arial" panose="020B0604020202020204" pitchFamily="34" charset="0"/>
              <a:cs typeface="Arial" panose="020B0604020202020204" pitchFamily="34" charset="0"/>
            </a:endParaRPr>
          </a:p>
        </p:txBody>
      </p:sp>
      <p:sp>
        <p:nvSpPr>
          <p:cNvPr id="6" name="Rounded Rectangle 5"/>
          <p:cNvSpPr/>
          <p:nvPr/>
        </p:nvSpPr>
        <p:spPr bwMode="auto">
          <a:xfrm>
            <a:off x="4920568" y="4456847"/>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TextBox 6"/>
          <p:cNvSpPr txBox="1"/>
          <p:nvPr/>
        </p:nvSpPr>
        <p:spPr>
          <a:xfrm>
            <a:off x="6466684" y="4911478"/>
            <a:ext cx="1528667"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8" name="Rounded Rectangle 7"/>
          <p:cNvSpPr/>
          <p:nvPr/>
        </p:nvSpPr>
        <p:spPr bwMode="auto">
          <a:xfrm>
            <a:off x="4920568" y="3105809"/>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9" name="TextBox 8"/>
          <p:cNvSpPr txBox="1"/>
          <p:nvPr/>
        </p:nvSpPr>
        <p:spPr>
          <a:xfrm>
            <a:off x="6466684" y="3489756"/>
            <a:ext cx="176291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10" name="Rounded Rectangle 9"/>
          <p:cNvSpPr/>
          <p:nvPr/>
        </p:nvSpPr>
        <p:spPr bwMode="auto">
          <a:xfrm>
            <a:off x="4920568" y="1752600"/>
            <a:ext cx="3408316" cy="1267417"/>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1" name="TextBox 10"/>
          <p:cNvSpPr txBox="1"/>
          <p:nvPr/>
        </p:nvSpPr>
        <p:spPr>
          <a:xfrm>
            <a:off x="6466684" y="2198863"/>
            <a:ext cx="176291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428" y="3373078"/>
            <a:ext cx="874389" cy="73287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6170" y="2053831"/>
            <a:ext cx="943199" cy="66495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7569" y="4679270"/>
            <a:ext cx="1062156" cy="736785"/>
          </a:xfrm>
          <a:prstGeom prst="rect">
            <a:avLst/>
          </a:prstGeom>
        </p:spPr>
      </p:pic>
    </p:spTree>
    <p:extLst>
      <p:ext uri="{BB962C8B-B14F-4D97-AF65-F5344CB8AC3E}">
        <p14:creationId xmlns:p14="http://schemas.microsoft.com/office/powerpoint/2010/main" val="1429978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131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Global Footprint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3" name="Group 2"/>
          <p:cNvGrpSpPr/>
          <p:nvPr/>
        </p:nvGrpSpPr>
        <p:grpSpPr>
          <a:xfrm>
            <a:off x="304800" y="1447800"/>
            <a:ext cx="8458200" cy="4740849"/>
            <a:chOff x="213655" y="540190"/>
            <a:chExt cx="8770601" cy="5724659"/>
          </a:xfrm>
        </p:grpSpPr>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grpSp>
          <p:nvGrpSpPr>
            <p:cNvPr id="16" name="Group 15"/>
            <p:cNvGrpSpPr/>
            <p:nvPr/>
          </p:nvGrpSpPr>
          <p:grpSpPr>
            <a:xfrm>
              <a:off x="213655" y="1375119"/>
              <a:ext cx="8056121" cy="4461162"/>
              <a:chOff x="395371" y="1139688"/>
              <a:chExt cx="8399866" cy="4651514"/>
            </a:xfrm>
            <a:solidFill>
              <a:schemeClr val="tx1"/>
            </a:solidFill>
          </p:grpSpPr>
          <p:sp>
            <p:nvSpPr>
              <p:cNvPr id="1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6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37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1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1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6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1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3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3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5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4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2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08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18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232" name="Oval 1231"/>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3" name="Oval 1232"/>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4" name="Oval 1233"/>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5" name="Oval 1234"/>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6" name="Oval 1235"/>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7" name="Oval 1236"/>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8" name="Oval 1237"/>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39" name="Oval 1238"/>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0" name="Oval 1239"/>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1" name="Oval 1240"/>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2" name="Oval 1241"/>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3" name="Oval 1242"/>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4" name="Oval 1243"/>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5" name="Oval 1244"/>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6" name="Oval 1245"/>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7" name="Oval 1246"/>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8" name="Oval 1247"/>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49" name="Oval 1248"/>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250" name="Group 1249"/>
            <p:cNvGrpSpPr/>
            <p:nvPr/>
          </p:nvGrpSpPr>
          <p:grpSpPr>
            <a:xfrm>
              <a:off x="1121929" y="2421237"/>
              <a:ext cx="5795198" cy="1907465"/>
              <a:chOff x="1067332" y="2443650"/>
              <a:chExt cx="5795198" cy="1907465"/>
            </a:xfrm>
          </p:grpSpPr>
          <p:sp>
            <p:nvSpPr>
              <p:cNvPr id="1251" name="Oval 1250"/>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2" name="Oval 1251"/>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3" name="Oval 1252"/>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4" name="Oval 1253"/>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5" name="Oval 1254"/>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6" name="Oval 1255"/>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7" name="Oval 1256"/>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258" name="Oval 1257"/>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grpSp>
    </p:spTree>
    <p:extLst>
      <p:ext uri="{BB962C8B-B14F-4D97-AF65-F5344CB8AC3E}">
        <p14:creationId xmlns:p14="http://schemas.microsoft.com/office/powerpoint/2010/main" val="2993821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Service Level Agreement</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259" name="Title 3"/>
          <p:cNvSpPr txBox="1">
            <a:spLocks/>
          </p:cNvSpPr>
          <p:nvPr/>
        </p:nvSpPr>
        <p:spPr>
          <a:xfrm>
            <a:off x="1" y="2743200"/>
            <a:ext cx="9144000" cy="13287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9600" dirty="0" smtClean="0">
                <a:solidFill>
                  <a:srgbClr val="00B0F0"/>
                </a:solidFill>
              </a:rPr>
              <a:t>99.95% </a:t>
            </a:r>
            <a:r>
              <a:rPr lang="en-US" sz="6500" dirty="0" smtClean="0"/>
              <a:t>monthly</a:t>
            </a:r>
            <a:r>
              <a:rPr lang="en-US" sz="8000" dirty="0" smtClean="0"/>
              <a:t> SLA</a:t>
            </a:r>
            <a:endParaRPr lang="en-US" sz="8000" dirty="0"/>
          </a:p>
        </p:txBody>
      </p:sp>
    </p:spTree>
    <p:extLst>
      <p:ext uri="{BB962C8B-B14F-4D97-AF65-F5344CB8AC3E}">
        <p14:creationId xmlns:p14="http://schemas.microsoft.com/office/powerpoint/2010/main" val="1687462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Usage Based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4" name="Title 3"/>
          <p:cNvSpPr txBox="1">
            <a:spLocks/>
          </p:cNvSpPr>
          <p:nvPr/>
        </p:nvSpPr>
        <p:spPr>
          <a:xfrm>
            <a:off x="0" y="2667000"/>
            <a:ext cx="9144000" cy="11239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t>Pay </a:t>
            </a:r>
            <a:r>
              <a:rPr lang="en-US" sz="6000" dirty="0" smtClean="0">
                <a:solidFill>
                  <a:srgbClr val="00AEEF">
                    <a:alpha val="99000"/>
                  </a:srgbClr>
                </a:solidFill>
              </a:rPr>
              <a:t>only </a:t>
            </a:r>
            <a:r>
              <a:rPr lang="en-US" sz="6000" dirty="0" smtClean="0"/>
              <a:t>for what you use</a:t>
            </a:r>
            <a:endParaRPr lang="en-US" sz="6000" dirty="0"/>
          </a:p>
        </p:txBody>
      </p:sp>
    </p:spTree>
    <p:extLst>
      <p:ext uri="{BB962C8B-B14F-4D97-AF65-F5344CB8AC3E}">
        <p14:creationId xmlns:p14="http://schemas.microsoft.com/office/powerpoint/2010/main" val="765335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1046420" y="1695760"/>
            <a:ext cx="6802180" cy="4019240"/>
          </a:xfrm>
          <a:prstGeom prst="rect">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spc="-50" dirty="0">
              <a:gradFill>
                <a:gsLst>
                  <a:gs pos="0">
                    <a:srgbClr val="FFFFFF"/>
                  </a:gs>
                  <a:gs pos="100000">
                    <a:srgbClr val="FFFFFF"/>
                  </a:gs>
                </a:gsLst>
                <a:lin ang="5400000" scaled="0"/>
              </a:gradFill>
            </a:endParaRPr>
          </a:p>
        </p:txBody>
      </p:sp>
      <p:grpSp>
        <p:nvGrpSpPr>
          <p:cNvPr id="12" name="Group 11"/>
          <p:cNvGrpSpPr/>
          <p:nvPr/>
        </p:nvGrpSpPr>
        <p:grpSpPr>
          <a:xfrm>
            <a:off x="1327191" y="4345215"/>
            <a:ext cx="6295820" cy="1195135"/>
            <a:chOff x="595653" y="1802224"/>
            <a:chExt cx="3536775" cy="1836327"/>
          </a:xfrm>
        </p:grpSpPr>
        <p:sp>
          <p:nvSpPr>
            <p:cNvPr id="13" name="Rectangle 12"/>
            <p:cNvSpPr/>
            <p:nvPr/>
          </p:nvSpPr>
          <p:spPr bwMode="auto">
            <a:xfrm>
              <a:off x="3096083" y="2463514"/>
              <a:ext cx="1026012" cy="576072"/>
            </a:xfrm>
            <a:prstGeom prst="rect">
              <a:avLst/>
            </a:prstGeom>
            <a:solidFill>
              <a:schemeClr val="accent6">
                <a:lumMod val="75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solidFill>
                    <a:schemeClr val="bg1"/>
                  </a:solidFill>
                </a:rPr>
                <a:t>Fabric </a:t>
              </a:r>
              <a:br>
                <a:rPr lang="en-US" sz="1400" spc="-50" dirty="0" smtClean="0">
                  <a:solidFill>
                    <a:schemeClr val="bg1"/>
                  </a:solidFill>
                </a:rPr>
              </a:br>
              <a:r>
                <a:rPr lang="en-US" sz="1400" spc="-50" dirty="0" smtClean="0">
                  <a:solidFill>
                    <a:schemeClr val="bg1"/>
                  </a:solidFill>
                </a:rPr>
                <a:t>Controller</a:t>
              </a:r>
            </a:p>
          </p:txBody>
        </p:sp>
        <p:sp>
          <p:nvSpPr>
            <p:cNvPr id="14" name="Rectangle 13"/>
            <p:cNvSpPr/>
            <p:nvPr/>
          </p:nvSpPr>
          <p:spPr bwMode="auto">
            <a:xfrm>
              <a:off x="595653" y="2462958"/>
              <a:ext cx="2238375" cy="577184"/>
            </a:xfrm>
            <a:prstGeom prst="rect">
              <a:avLst/>
            </a:prstGeom>
            <a:solidFill>
              <a:schemeClr val="accent6">
                <a:lumMod val="60000"/>
                <a:lumOff val="4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a:gradFill>
                    <a:gsLst>
                      <a:gs pos="0">
                        <a:srgbClr val="000000"/>
                      </a:gs>
                      <a:gs pos="100000">
                        <a:srgbClr val="000000"/>
                      </a:gs>
                    </a:gsLst>
                    <a:lin ang="5400000" scaled="0"/>
                  </a:gradFill>
                </a:rPr>
                <a:t>Fabric</a:t>
              </a:r>
            </a:p>
          </p:txBody>
        </p:sp>
        <p:sp>
          <p:nvSpPr>
            <p:cNvPr id="15" name="Rectangle 14"/>
            <p:cNvSpPr/>
            <p:nvPr/>
          </p:nvSpPr>
          <p:spPr bwMode="auto">
            <a:xfrm>
              <a:off x="1735302" y="3074785"/>
              <a:ext cx="1098726" cy="563765"/>
            </a:xfrm>
            <a:prstGeom prst="rect">
              <a:avLst/>
            </a:prstGeom>
            <a:solidFill>
              <a:srgbClr val="FFFF00"/>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a:gradFill>
                    <a:gsLst>
                      <a:gs pos="0">
                        <a:srgbClr val="000000"/>
                      </a:gs>
                      <a:gs pos="100000">
                        <a:srgbClr val="000000"/>
                      </a:gs>
                    </a:gsLst>
                    <a:lin ang="5400000" scaled="0"/>
                  </a:gradFill>
                </a:rPr>
                <a:t>Storage</a:t>
              </a:r>
            </a:p>
          </p:txBody>
        </p:sp>
        <p:sp>
          <p:nvSpPr>
            <p:cNvPr id="25" name="Rectangle 24"/>
            <p:cNvSpPr/>
            <p:nvPr/>
          </p:nvSpPr>
          <p:spPr bwMode="auto">
            <a:xfrm>
              <a:off x="595653" y="3074785"/>
              <a:ext cx="1098726" cy="563766"/>
            </a:xfrm>
            <a:prstGeom prst="rect">
              <a:avLst/>
            </a:prstGeom>
            <a:solidFill>
              <a:srgbClr val="C00000"/>
            </a:solidFill>
            <a:ln>
              <a:solidFill>
                <a:schemeClr val="accent3">
                  <a:lumMod val="50000"/>
                </a:schemeClr>
              </a:solid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gradFill>
                    <a:gsLst>
                      <a:gs pos="0">
                        <a:srgbClr val="000000"/>
                      </a:gs>
                      <a:gs pos="100000">
                        <a:srgbClr val="000000"/>
                      </a:gs>
                    </a:gsLst>
                    <a:lin ang="5400000" scaled="0"/>
                  </a:gradFill>
                </a:rPr>
                <a:t>Compute</a:t>
              </a:r>
            </a:p>
          </p:txBody>
        </p:sp>
        <p:sp>
          <p:nvSpPr>
            <p:cNvPr id="52" name="Rectangle 51"/>
            <p:cNvSpPr/>
            <p:nvPr/>
          </p:nvSpPr>
          <p:spPr bwMode="auto">
            <a:xfrm>
              <a:off x="605986" y="1802224"/>
              <a:ext cx="3526442" cy="577184"/>
            </a:xfrm>
            <a:prstGeom prst="rect">
              <a:avLst/>
            </a:prstGeom>
            <a:solidFill>
              <a:schemeClr val="accent6">
                <a:lumMod val="5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Infrastructure</a:t>
              </a:r>
              <a:endParaRPr lang="en-US" spc="-50" dirty="0">
                <a:solidFill>
                  <a:schemeClr val="bg1"/>
                </a:solidFill>
              </a:endParaRPr>
            </a:p>
          </p:txBody>
        </p:sp>
      </p:grpSp>
      <p:pic>
        <p:nvPicPr>
          <p:cNvPr id="26" name="Picture 5" descr="E:\RESOURCES\PPT Resources\RESOURCE DVD 35\Artwork_Imagery\Shapes\Arrows\Blue Gradient Collection\arrow 0 blue arrow double headed 1-6.png"/>
          <p:cNvPicPr>
            <a:picLocks noChangeAspect="1" noChangeArrowheads="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167102" y="4679610"/>
            <a:ext cx="685629" cy="556543"/>
          </a:xfrm>
          <a:prstGeom prst="rect">
            <a:avLst/>
          </a:prstGeom>
          <a:noFill/>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873" y="1867520"/>
            <a:ext cx="4488449" cy="504950"/>
          </a:xfrm>
          <a:prstGeom prst="rect">
            <a:avLst/>
          </a:prstGeom>
        </p:spPr>
      </p:pic>
      <p:sp>
        <p:nvSpPr>
          <p:cNvPr id="51" name="Title 1"/>
          <p:cNvSpPr>
            <a:spLocks noGrp="1"/>
          </p:cNvSpPr>
          <p:nvPr>
            <p:ph type="ctrTitle"/>
          </p:nvPr>
        </p:nvSpPr>
        <p:spPr>
          <a:xfrm>
            <a:off x="762000" y="381001"/>
            <a:ext cx="7620000" cy="914400"/>
          </a:xfrm>
        </p:spPr>
        <p:txBody>
          <a:bodyPr>
            <a:normAutofit fontScale="90000"/>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Windows Azure Architecture Details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53" name="Group 52"/>
          <p:cNvGrpSpPr/>
          <p:nvPr/>
        </p:nvGrpSpPr>
        <p:grpSpPr>
          <a:xfrm>
            <a:off x="1327190" y="2514600"/>
            <a:ext cx="6292810" cy="1728322"/>
            <a:chOff x="587011" y="384572"/>
            <a:chExt cx="3535084" cy="2655570"/>
          </a:xfrm>
        </p:grpSpPr>
        <p:sp>
          <p:nvSpPr>
            <p:cNvPr id="54" name="Rectangle 53"/>
            <p:cNvSpPr/>
            <p:nvPr/>
          </p:nvSpPr>
          <p:spPr bwMode="auto">
            <a:xfrm>
              <a:off x="3096083" y="2463514"/>
              <a:ext cx="1026012" cy="576072"/>
            </a:xfrm>
            <a:prstGeom prst="rect">
              <a:avLst/>
            </a:prstGeom>
            <a:solidFill>
              <a:schemeClr val="accent4">
                <a:lumMod val="75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spc="-50" dirty="0" smtClean="0">
                  <a:solidFill>
                    <a:schemeClr val="bg1"/>
                  </a:solidFill>
                </a:rPr>
                <a:t>App Fabric </a:t>
              </a:r>
              <a:br>
                <a:rPr lang="en-US" sz="1400" spc="-50" dirty="0" smtClean="0">
                  <a:solidFill>
                    <a:schemeClr val="bg1"/>
                  </a:solidFill>
                </a:rPr>
              </a:br>
              <a:r>
                <a:rPr lang="en-US" sz="1400" spc="-50" dirty="0" smtClean="0">
                  <a:solidFill>
                    <a:schemeClr val="bg1"/>
                  </a:solidFill>
                </a:rPr>
                <a:t>Controller</a:t>
              </a:r>
            </a:p>
          </p:txBody>
        </p:sp>
        <p:sp>
          <p:nvSpPr>
            <p:cNvPr id="55" name="Rectangle 54"/>
            <p:cNvSpPr/>
            <p:nvPr/>
          </p:nvSpPr>
          <p:spPr bwMode="auto">
            <a:xfrm>
              <a:off x="595653" y="2462958"/>
              <a:ext cx="2238375" cy="577184"/>
            </a:xfrm>
            <a:prstGeom prst="rect">
              <a:avLst/>
            </a:prstGeom>
            <a:solidFill>
              <a:schemeClr val="accent4">
                <a:lumMod val="40000"/>
                <a:lumOff val="6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gradFill>
                    <a:gsLst>
                      <a:gs pos="0">
                        <a:srgbClr val="000000"/>
                      </a:gs>
                      <a:gs pos="100000">
                        <a:srgbClr val="000000"/>
                      </a:gs>
                    </a:gsLst>
                    <a:lin ang="5400000" scaled="0"/>
                  </a:gradFill>
                </a:rPr>
                <a:t>App Fabric</a:t>
              </a:r>
              <a:endParaRPr lang="en-US" spc="-50" dirty="0">
                <a:gradFill>
                  <a:gsLst>
                    <a:gs pos="0">
                      <a:srgbClr val="000000"/>
                    </a:gs>
                    <a:gs pos="100000">
                      <a:srgbClr val="000000"/>
                    </a:gs>
                  </a:gsLst>
                  <a:lin ang="5400000" scaled="0"/>
                </a:gradFill>
              </a:endParaRPr>
            </a:p>
          </p:txBody>
        </p:sp>
        <p:sp>
          <p:nvSpPr>
            <p:cNvPr id="58" name="Rectangle 57"/>
            <p:cNvSpPr/>
            <p:nvPr/>
          </p:nvSpPr>
          <p:spPr bwMode="auto">
            <a:xfrm>
              <a:off x="595653" y="1802224"/>
              <a:ext cx="3526442" cy="577184"/>
            </a:xfrm>
            <a:prstGeom prst="rect">
              <a:avLst/>
            </a:prstGeom>
            <a:solidFill>
              <a:schemeClr val="accent4">
                <a:lumMod val="50000"/>
              </a:schemeClr>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Platform</a:t>
              </a:r>
              <a:endParaRPr lang="en-US" spc="-50" dirty="0">
                <a:solidFill>
                  <a:schemeClr val="bg1"/>
                </a:solidFill>
              </a:endParaRPr>
            </a:p>
          </p:txBody>
        </p:sp>
        <p:sp>
          <p:nvSpPr>
            <p:cNvPr id="60" name="Rectangle 59"/>
            <p:cNvSpPr/>
            <p:nvPr/>
          </p:nvSpPr>
          <p:spPr bwMode="auto">
            <a:xfrm>
              <a:off x="587011" y="384572"/>
              <a:ext cx="3526442" cy="577184"/>
            </a:xfrm>
            <a:prstGeom prst="rect">
              <a:avLst/>
            </a:prstGeom>
            <a:solidFill>
              <a:schemeClr val="tx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Your Application</a:t>
              </a:r>
              <a:endParaRPr lang="en-US" spc="-50" dirty="0">
                <a:solidFill>
                  <a:schemeClr val="bg1"/>
                </a:solidFill>
              </a:endParaRPr>
            </a:p>
          </p:txBody>
        </p:sp>
        <p:sp>
          <p:nvSpPr>
            <p:cNvPr id="61" name="Rectangle 60"/>
            <p:cNvSpPr/>
            <p:nvPr/>
          </p:nvSpPr>
          <p:spPr bwMode="auto">
            <a:xfrm>
              <a:off x="587011" y="1087061"/>
              <a:ext cx="3526442" cy="577184"/>
            </a:xfrm>
            <a:prstGeom prst="rect">
              <a:avLst/>
            </a:prstGeom>
            <a:solidFill>
              <a:schemeClr val="accent2"/>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pc="-50" dirty="0" smtClean="0">
                  <a:solidFill>
                    <a:schemeClr val="bg1"/>
                  </a:solidFill>
                </a:rPr>
                <a:t>Your Data</a:t>
              </a:r>
              <a:endParaRPr lang="en-US" spc="-50" dirty="0">
                <a:solidFill>
                  <a:schemeClr val="bg1"/>
                </a:solidFill>
              </a:endParaRPr>
            </a:p>
          </p:txBody>
        </p:sp>
      </p:grpSp>
      <p:pic>
        <p:nvPicPr>
          <p:cNvPr id="59" name="Picture 5" descr="E:\RESOURCES\PPT Resources\RESOURCE DVD 35\Artwork_Imagery\Shapes\Arrows\Blue Gradient Collection\arrow 0 blue arrow double headed 1-6.png"/>
          <p:cNvPicPr>
            <a:picLocks noChangeAspect="1" noChangeArrowheads="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167102" y="3821756"/>
            <a:ext cx="685629" cy="556543"/>
          </a:xfrm>
          <a:prstGeom prst="rect">
            <a:avLst/>
          </a:prstGeom>
          <a:noFill/>
        </p:spPr>
      </p:pic>
    </p:spTree>
    <p:extLst>
      <p:ext uri="{BB962C8B-B14F-4D97-AF65-F5344CB8AC3E}">
        <p14:creationId xmlns:p14="http://schemas.microsoft.com/office/powerpoint/2010/main" val="1314194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Three Main Components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 name="CS"/>
          <p:cNvPicPr>
            <a:picLocks noChangeAspect="1"/>
          </p:cNvPicPr>
          <p:nvPr/>
        </p:nvPicPr>
        <p:blipFill>
          <a:blip r:embed="rId4"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3654464" y="2057400"/>
            <a:ext cx="1919831" cy="2061375"/>
          </a:xfrm>
          <a:prstGeom prst="rect">
            <a:avLst/>
          </a:prstGeom>
        </p:spPr>
      </p:pic>
      <p:sp>
        <p:nvSpPr>
          <p:cNvPr id="6" name="CS Text"/>
          <p:cNvSpPr txBox="1">
            <a:spLocks/>
          </p:cNvSpPr>
          <p:nvPr/>
        </p:nvSpPr>
        <p:spPr>
          <a:xfrm>
            <a:off x="3121621" y="4136972"/>
            <a:ext cx="3095134"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6400800" y="4136972"/>
            <a:ext cx="204980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cstate="print">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6400800" y="2149996"/>
            <a:ext cx="1741240" cy="1869616"/>
          </a:xfrm>
          <a:prstGeom prst="rect">
            <a:avLst/>
          </a:prstGeom>
        </p:spPr>
      </p:pic>
      <p:sp>
        <p:nvSpPr>
          <p:cNvPr id="9" name="Virtual machines text"/>
          <p:cNvSpPr txBox="1">
            <a:spLocks/>
          </p:cNvSpPr>
          <p:nvPr/>
        </p:nvSpPr>
        <p:spPr>
          <a:xfrm>
            <a:off x="555635" y="4118775"/>
            <a:ext cx="2873365"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6"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982758" y="2145058"/>
            <a:ext cx="1741240" cy="1869616"/>
          </a:xfrm>
          <a:prstGeom prst="rect">
            <a:avLst/>
          </a:prstGeom>
        </p:spPr>
      </p:pic>
    </p:spTree>
    <p:extLst>
      <p:ext uri="{BB962C8B-B14F-4D97-AF65-F5344CB8AC3E}">
        <p14:creationId xmlns:p14="http://schemas.microsoft.com/office/powerpoint/2010/main" val="4889535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Virtual Machines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4" name="Title 1"/>
          <p:cNvSpPr txBox="1">
            <a:spLocks/>
          </p:cNvSpPr>
          <p:nvPr/>
        </p:nvSpPr>
        <p:spPr>
          <a:xfrm>
            <a:off x="4039979" y="25919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5" name="Content Placeholder 2"/>
          <p:cNvSpPr txBox="1">
            <a:spLocks/>
          </p:cNvSpPr>
          <p:nvPr/>
        </p:nvSpPr>
        <p:spPr>
          <a:xfrm>
            <a:off x="4066595" y="3393884"/>
            <a:ext cx="6380162" cy="125572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buFont typeface="Arial" pitchFamily="34" charset="0"/>
              <a:buNone/>
            </a:pPr>
            <a:r>
              <a:rPr lang="en-US" sz="2400" smtClean="0"/>
              <a:t>Windows Server and Linux</a:t>
            </a:r>
          </a:p>
          <a:p>
            <a:pPr marL="3175" indent="0">
              <a:buFont typeface="Arial" pitchFamily="34" charset="0"/>
              <a:buNone/>
            </a:pPr>
            <a:r>
              <a:rPr lang="en-US" sz="2400" smtClean="0"/>
              <a:t>Flexible Workload Support</a:t>
            </a:r>
          </a:p>
          <a:p>
            <a:pPr marL="3175" indent="0">
              <a:buFont typeface="Arial" pitchFamily="34" charset="0"/>
              <a:buNone/>
            </a:pPr>
            <a:r>
              <a:rPr lang="en-US" sz="2400" smtClean="0"/>
              <a:t>Virtual Private Networking</a:t>
            </a:r>
            <a:endParaRPr lang="en-US" sz="2400" dirty="0" smtClean="0"/>
          </a:p>
        </p:txBody>
      </p:sp>
      <p:pic>
        <p:nvPicPr>
          <p:cNvPr id="16" name="Picture 15"/>
          <p:cNvPicPr>
            <a:picLocks noChangeAspect="1"/>
          </p:cNvPicPr>
          <p:nvPr/>
        </p:nvPicPr>
        <p:blipFill>
          <a:blip r:embed="rId4">
            <a:duotone>
              <a:prstClr val="black"/>
              <a:schemeClr val="tx1">
                <a:lumMod val="5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62000" y="2286000"/>
            <a:ext cx="2781081" cy="2781081"/>
          </a:xfrm>
          <a:prstGeom prst="rect">
            <a:avLst/>
          </a:prstGeom>
        </p:spPr>
      </p:pic>
    </p:spTree>
    <p:extLst>
      <p:ext uri="{BB962C8B-B14F-4D97-AF65-F5344CB8AC3E}">
        <p14:creationId xmlns:p14="http://schemas.microsoft.com/office/powerpoint/2010/main" val="28875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250"/>
                                        <p:tgtEl>
                                          <p:spTgt spid="1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250"/>
                                        <p:tgtEl>
                                          <p:spTgt spid="1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25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956915" y="3152467"/>
            <a:ext cx="7260624" cy="68570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951" dirty="0">
                <a:solidFill>
                  <a:schemeClr val="tx1">
                    <a:alpha val="99000"/>
                  </a:schemeClr>
                </a:solidFill>
              </a:rPr>
              <a:t>Virtual machine portability</a:t>
            </a:r>
          </a:p>
        </p:txBody>
      </p:sp>
    </p:spTree>
    <p:extLst>
      <p:ext uri="{BB962C8B-B14F-4D97-AF65-F5344CB8AC3E}">
        <p14:creationId xmlns:p14="http://schemas.microsoft.com/office/powerpoint/2010/main" val="412288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442700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2914519"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3305649"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2642647"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4926807"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4908158" y="4730833"/>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3975516"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3483011"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4669301"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4154817"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4408050"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3894702" y="1715052"/>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636477" y="2147431"/>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5842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442700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2914519"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3305649"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2642647"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4926807"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400105" y="4730833"/>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3975516"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3483011"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4669301"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4154817"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4408050"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3894702" y="1715052"/>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921542" y="1703863"/>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0247913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400453" y="4731315"/>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13653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4" name="Rounded Rectangle 3"/>
          <p:cNvSpPr/>
          <p:nvPr/>
        </p:nvSpPr>
        <p:spPr bwMode="auto">
          <a:xfrm>
            <a:off x="631195"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 name="Rounded Rectangle 7"/>
          <p:cNvSpPr/>
          <p:nvPr/>
        </p:nvSpPr>
        <p:spPr bwMode="auto">
          <a:xfrm>
            <a:off x="1022325"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9" name="Rounded Rectangle 8"/>
          <p:cNvSpPr/>
          <p:nvPr/>
        </p:nvSpPr>
        <p:spPr bwMode="auto">
          <a:xfrm>
            <a:off x="355750"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1" name="Rounded Rectangle 10"/>
          <p:cNvSpPr/>
          <p:nvPr/>
        </p:nvSpPr>
        <p:spPr bwMode="auto">
          <a:xfrm>
            <a:off x="263991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16" name="TextBox 15"/>
          <p:cNvSpPr txBox="1"/>
          <p:nvPr/>
        </p:nvSpPr>
        <p:spPr>
          <a:xfrm>
            <a:off x="1196114"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52" name="Rounded Rectangle 51"/>
          <p:cNvSpPr/>
          <p:nvPr/>
        </p:nvSpPr>
        <p:spPr bwMode="auto">
          <a:xfrm>
            <a:off x="6603998"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5" name="Rounded Rectangle 54"/>
          <p:cNvSpPr/>
          <p:nvPr/>
        </p:nvSpPr>
        <p:spPr bwMode="auto">
          <a:xfrm>
            <a:off x="5121878"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6" name="Rounded Rectangle 55"/>
          <p:cNvSpPr/>
          <p:nvPr/>
        </p:nvSpPr>
        <p:spPr bwMode="auto">
          <a:xfrm>
            <a:off x="5513008" y="1433136"/>
            <a:ext cx="2559923" cy="1577489"/>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7" name="Rounded Rectangle 56"/>
          <p:cNvSpPr/>
          <p:nvPr/>
        </p:nvSpPr>
        <p:spPr bwMode="auto">
          <a:xfrm>
            <a:off x="5321915" y="2326421"/>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8" name="Rounded Rectangle 57"/>
          <p:cNvSpPr/>
          <p:nvPr/>
        </p:nvSpPr>
        <p:spPr bwMode="auto">
          <a:xfrm>
            <a:off x="716329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2" name="TextBox 61"/>
          <p:cNvSpPr txBox="1"/>
          <p:nvPr/>
        </p:nvSpPr>
        <p:spPr>
          <a:xfrm>
            <a:off x="5690370"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Other Service Providers</a:t>
            </a:r>
          </a:p>
        </p:txBody>
      </p:sp>
      <p:grpSp>
        <p:nvGrpSpPr>
          <p:cNvPr id="63" name="Group 62"/>
          <p:cNvGrpSpPr/>
          <p:nvPr/>
        </p:nvGrpSpPr>
        <p:grpSpPr>
          <a:xfrm>
            <a:off x="6876660" y="2155401"/>
            <a:ext cx="542332" cy="46752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6362176" y="2155401"/>
            <a:ext cx="542332" cy="46752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6620958" y="1704964"/>
            <a:ext cx="542332" cy="46752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1692192"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grpSp>
        <p:nvGrpSpPr>
          <p:cNvPr id="35" name="Group 34"/>
          <p:cNvGrpSpPr/>
          <p:nvPr/>
        </p:nvGrpSpPr>
        <p:grpSpPr>
          <a:xfrm>
            <a:off x="2384188" y="2155401"/>
            <a:ext cx="542332" cy="46752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1869704" y="2155401"/>
            <a:ext cx="542332" cy="46752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124724" y="1712649"/>
            <a:ext cx="542332" cy="46752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1609590" y="1713971"/>
            <a:ext cx="542332" cy="46752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2636430" y="1706108"/>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6266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097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136530"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4" name="Rounded Rectangle 63"/>
          <p:cNvSpPr/>
          <p:nvPr/>
        </p:nvSpPr>
        <p:spPr bwMode="auto">
          <a:xfrm>
            <a:off x="631195"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79" name="Rounded Rectangle 78"/>
          <p:cNvSpPr/>
          <p:nvPr/>
        </p:nvSpPr>
        <p:spPr bwMode="auto">
          <a:xfrm>
            <a:off x="1022325" y="1433136"/>
            <a:ext cx="2559923" cy="1683138"/>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3" name="Rounded Rectangle 82"/>
          <p:cNvSpPr/>
          <p:nvPr/>
        </p:nvSpPr>
        <p:spPr bwMode="auto">
          <a:xfrm>
            <a:off x="355750" y="2101475"/>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4" name="Rounded Rectangle 83"/>
          <p:cNvSpPr/>
          <p:nvPr/>
        </p:nvSpPr>
        <p:spPr bwMode="auto">
          <a:xfrm>
            <a:off x="263991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85" name="TextBox 84"/>
          <p:cNvSpPr txBox="1"/>
          <p:nvPr/>
        </p:nvSpPr>
        <p:spPr>
          <a:xfrm>
            <a:off x="1196114"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Windows Azure</a:t>
            </a:r>
          </a:p>
        </p:txBody>
      </p:sp>
      <p:sp>
        <p:nvSpPr>
          <p:cNvPr id="86" name="Oval 85"/>
          <p:cNvSpPr/>
          <p:nvPr/>
        </p:nvSpPr>
        <p:spPr bwMode="auto">
          <a:xfrm>
            <a:off x="1692192" y="1517202"/>
            <a:ext cx="81664" cy="81664"/>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grpSp>
        <p:nvGrpSpPr>
          <p:cNvPr id="87" name="Group 86"/>
          <p:cNvGrpSpPr/>
          <p:nvPr/>
        </p:nvGrpSpPr>
        <p:grpSpPr>
          <a:xfrm>
            <a:off x="2384188" y="2155401"/>
            <a:ext cx="542332" cy="46752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1869704" y="2155401"/>
            <a:ext cx="542332" cy="46752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124724" y="1712649"/>
            <a:ext cx="542332" cy="46752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1609590" y="1713971"/>
            <a:ext cx="542332" cy="46752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3020688" y="4617213"/>
            <a:ext cx="3084873" cy="1586326"/>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p:cNvGrpSpPr/>
          <p:nvPr/>
        </p:nvGrpSpPr>
        <p:grpSpPr>
          <a:xfrm>
            <a:off x="3398003" y="4733765"/>
            <a:ext cx="542332" cy="46752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652990" y="5165345"/>
            <a:ext cx="2129289" cy="166199"/>
          </a:xfrm>
          <a:prstGeom prst="rect">
            <a:avLst/>
          </a:prstGeom>
          <a:noFill/>
        </p:spPr>
        <p:txBody>
          <a:bodyPr wrap="square" lIns="0" tIns="0" rIns="0" bIns="0" rtlCol="0">
            <a:spAutoFit/>
          </a:bodyPr>
          <a:lstStyle/>
          <a:p>
            <a:pPr algn="r" defTabSz="914484">
              <a:lnSpc>
                <a:spcPct val="80000"/>
              </a:lnSpc>
              <a:spcBef>
                <a:spcPct val="20000"/>
              </a:spcBef>
              <a:buSzPct val="80000"/>
            </a:pPr>
            <a:r>
              <a:rPr lang="en-US" sz="1350" dirty="0">
                <a:solidFill>
                  <a:schemeClr val="tx1">
                    <a:alpha val="99000"/>
                  </a:schemeClr>
                </a:solidFill>
              </a:rPr>
              <a:t>Your Data Center</a:t>
            </a:r>
          </a:p>
        </p:txBody>
      </p:sp>
      <p:grpSp>
        <p:nvGrpSpPr>
          <p:cNvPr id="26" name="Group 25"/>
          <p:cNvGrpSpPr/>
          <p:nvPr/>
        </p:nvGrpSpPr>
        <p:grpSpPr>
          <a:xfrm>
            <a:off x="4405923" y="4730833"/>
            <a:ext cx="542332" cy="46752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3903688" y="4730833"/>
            <a:ext cx="542332" cy="46752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3465947" y="5303193"/>
            <a:ext cx="2211914" cy="648912"/>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6603998" y="1733040"/>
            <a:ext cx="2204127" cy="109695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5" name="Rounded Rectangle 54"/>
          <p:cNvSpPr/>
          <p:nvPr/>
        </p:nvSpPr>
        <p:spPr bwMode="auto">
          <a:xfrm>
            <a:off x="5121878" y="1632414"/>
            <a:ext cx="2278189" cy="1254114"/>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6" name="Rounded Rectangle 55"/>
          <p:cNvSpPr/>
          <p:nvPr/>
        </p:nvSpPr>
        <p:spPr bwMode="auto">
          <a:xfrm>
            <a:off x="5513008" y="1433136"/>
            <a:ext cx="2559923" cy="1577489"/>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7" name="Rounded Rectangle 56"/>
          <p:cNvSpPr/>
          <p:nvPr/>
        </p:nvSpPr>
        <p:spPr bwMode="auto">
          <a:xfrm>
            <a:off x="5321915" y="2326421"/>
            <a:ext cx="2036713" cy="90915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58" name="Rounded Rectangle 57"/>
          <p:cNvSpPr/>
          <p:nvPr/>
        </p:nvSpPr>
        <p:spPr bwMode="auto">
          <a:xfrm>
            <a:off x="7163290" y="1589694"/>
            <a:ext cx="1350450" cy="675690"/>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dirty="0">
              <a:solidFill>
                <a:srgbClr val="FFFFFF"/>
              </a:solidFill>
            </a:endParaRPr>
          </a:p>
        </p:txBody>
      </p:sp>
      <p:sp>
        <p:nvSpPr>
          <p:cNvPr id="62" name="TextBox 61"/>
          <p:cNvSpPr txBox="1"/>
          <p:nvPr/>
        </p:nvSpPr>
        <p:spPr>
          <a:xfrm>
            <a:off x="5690370" y="1179200"/>
            <a:ext cx="2129289" cy="166199"/>
          </a:xfrm>
          <a:prstGeom prst="rect">
            <a:avLst/>
          </a:prstGeom>
          <a:noFill/>
        </p:spPr>
        <p:txBody>
          <a:bodyPr wrap="square" lIns="0" tIns="0" rIns="0" bIns="0" rtlCol="0">
            <a:spAutoFit/>
          </a:bodyPr>
          <a:lstStyle/>
          <a:p>
            <a:pPr algn="ctr" defTabSz="914484">
              <a:lnSpc>
                <a:spcPct val="80000"/>
              </a:lnSpc>
              <a:spcBef>
                <a:spcPct val="20000"/>
              </a:spcBef>
              <a:buSzPct val="80000"/>
            </a:pPr>
            <a:r>
              <a:rPr lang="en-US" sz="1350" dirty="0">
                <a:solidFill>
                  <a:schemeClr val="tx1">
                    <a:alpha val="99000"/>
                  </a:schemeClr>
                </a:solidFill>
              </a:rPr>
              <a:t>Other Service Providers</a:t>
            </a:r>
          </a:p>
        </p:txBody>
      </p:sp>
      <p:grpSp>
        <p:nvGrpSpPr>
          <p:cNvPr id="63" name="Group 62"/>
          <p:cNvGrpSpPr/>
          <p:nvPr/>
        </p:nvGrpSpPr>
        <p:grpSpPr>
          <a:xfrm>
            <a:off x="6876660" y="2155401"/>
            <a:ext cx="542332" cy="46752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6362176" y="2155401"/>
            <a:ext cx="542332" cy="46752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6620958" y="1704964"/>
            <a:ext cx="542332" cy="46752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105561" y="1707895"/>
            <a:ext cx="542332" cy="46752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1" y="856580"/>
            <a:ext cx="9144000" cy="514484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Title 3"/>
          <p:cNvSpPr txBox="1">
            <a:spLocks/>
          </p:cNvSpPr>
          <p:nvPr/>
        </p:nvSpPr>
        <p:spPr>
          <a:xfrm>
            <a:off x="1779850" y="2885022"/>
            <a:ext cx="5620217" cy="14338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0353" dirty="0">
                <a:solidFill>
                  <a:schemeClr val="tx1">
                    <a:alpha val="99000"/>
                  </a:schemeClr>
                </a:solidFill>
              </a:rPr>
              <a:t>no lock-in</a:t>
            </a:r>
          </a:p>
        </p:txBody>
      </p:sp>
    </p:spTree>
    <p:extLst>
      <p:ext uri="{BB962C8B-B14F-4D97-AF65-F5344CB8AC3E}">
        <p14:creationId xmlns:p14="http://schemas.microsoft.com/office/powerpoint/2010/main" val="354278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26" name="Group 25"/>
          <p:cNvGrpSpPr/>
          <p:nvPr/>
        </p:nvGrpSpPr>
        <p:grpSpPr>
          <a:xfrm>
            <a:off x="761353" y="2599621"/>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grpSp>
        <p:nvGrpSpPr>
          <p:cNvPr id="16" name="Group 15"/>
          <p:cNvGrpSpPr/>
          <p:nvPr/>
        </p:nvGrpSpPr>
        <p:grpSpPr>
          <a:xfrm>
            <a:off x="4694390" y="2546069"/>
            <a:ext cx="1254309" cy="2213132"/>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4779608" y="2889197"/>
            <a:ext cx="1070949" cy="1789500"/>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6036014" y="2546069"/>
            <a:ext cx="1254309" cy="2213132"/>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6121231" y="2889197"/>
            <a:ext cx="1070949" cy="1789500"/>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7377534" y="2546069"/>
            <a:ext cx="1254309" cy="2213132"/>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7462751" y="2889197"/>
            <a:ext cx="1070949" cy="1789500"/>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6737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2551443" y="3084491"/>
            <a:ext cx="1744771" cy="662210"/>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763014" y="2600903"/>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760449" y="2600903"/>
            <a:ext cx="1918044" cy="1653485"/>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2551443" y="3089395"/>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50"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7171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2551443" y="3089395"/>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763014" y="2600903"/>
            <a:ext cx="1918044" cy="1653485"/>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760449" y="2600903"/>
            <a:ext cx="1918044" cy="1653485"/>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6131541" y="3559126"/>
            <a:ext cx="450587" cy="564207"/>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Rounded Rectangle 5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55"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417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97" name="Group 96"/>
          <p:cNvGrpSpPr/>
          <p:nvPr/>
        </p:nvGrpSpPr>
        <p:grpSpPr>
          <a:xfrm>
            <a:off x="4694390" y="2546069"/>
            <a:ext cx="1254309" cy="2213132"/>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6036014" y="2546069"/>
            <a:ext cx="1254309" cy="2213132"/>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7377534" y="2546069"/>
            <a:ext cx="1254309" cy="2213132"/>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26" name="Group 125"/>
          <p:cNvGrpSpPr/>
          <p:nvPr/>
        </p:nvGrpSpPr>
        <p:grpSpPr>
          <a:xfrm>
            <a:off x="6121231" y="2889197"/>
            <a:ext cx="1070949" cy="1789500"/>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7462751" y="2889197"/>
            <a:ext cx="1070949" cy="1789500"/>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6131541" y="3559126"/>
            <a:ext cx="450587" cy="564207"/>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Rounded Rectangle 53"/>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4779608" y="2889197"/>
            <a:ext cx="1070949" cy="1789500"/>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471130" y="2772932"/>
            <a:ext cx="3440448" cy="1496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5401" dirty="0">
                <a:solidFill>
                  <a:srgbClr val="5F5F5F">
                    <a:alpha val="99000"/>
                  </a:srgbClr>
                </a:solidFill>
              </a:rPr>
              <a:t>Reliable and always on</a:t>
            </a:r>
          </a:p>
        </p:txBody>
      </p:sp>
      <p:sp>
        <p:nvSpPr>
          <p:cNvPr id="46" name="TextBox 45"/>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32651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642845" y="3998676"/>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2" name="Oval 61"/>
          <p:cNvSpPr/>
          <p:nvPr/>
        </p:nvSpPr>
        <p:spPr bwMode="auto">
          <a:xfrm>
            <a:off x="3371538" y="3998676"/>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7" name="Group 26"/>
          <p:cNvGrpSpPr/>
          <p:nvPr/>
        </p:nvGrpSpPr>
        <p:grpSpPr>
          <a:xfrm>
            <a:off x="363165" y="2500980"/>
            <a:ext cx="3655862" cy="2062655"/>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471130" y="4727753"/>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339" name="Oval 536"/>
          <p:cNvSpPr>
            <a:spLocks noChangeAspect="1" noChangeArrowheads="1"/>
          </p:cNvSpPr>
          <p:nvPr/>
        </p:nvSpPr>
        <p:spPr bwMode="auto">
          <a:xfrm>
            <a:off x="790641" y="4150630"/>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292929"/>
              </a:solidFill>
            </a:endParaRPr>
          </a:p>
        </p:txBody>
      </p:sp>
      <p:grpSp>
        <p:nvGrpSpPr>
          <p:cNvPr id="21" name="Group 20"/>
          <p:cNvGrpSpPr/>
          <p:nvPr/>
        </p:nvGrpSpPr>
        <p:grpSpPr>
          <a:xfrm>
            <a:off x="471130" y="2400725"/>
            <a:ext cx="3437761" cy="2206981"/>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291894" y="2961709"/>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5" name="Pentagon 1354"/>
          <p:cNvSpPr/>
          <p:nvPr/>
        </p:nvSpPr>
        <p:spPr bwMode="auto">
          <a:xfrm rot="5400000">
            <a:off x="3029345" y="2961710"/>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3519335" y="4150630"/>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292929"/>
              </a:solidFill>
            </a:endParaRPr>
          </a:p>
        </p:txBody>
      </p:sp>
      <p:sp>
        <p:nvSpPr>
          <p:cNvPr id="23" name="TextBox 22"/>
          <p:cNvSpPr txBox="1"/>
          <p:nvPr/>
        </p:nvSpPr>
        <p:spPr>
          <a:xfrm>
            <a:off x="1686039" y="4302754"/>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1359" name="Straight Connector 1358"/>
          <p:cNvCxnSpPr/>
          <p:nvPr/>
        </p:nvCxnSpPr>
        <p:spPr>
          <a:xfrm>
            <a:off x="830362" y="4190350"/>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4535683" y="2381917"/>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5" name="Group 64"/>
          <p:cNvGrpSpPr/>
          <p:nvPr/>
        </p:nvGrpSpPr>
        <p:grpSpPr>
          <a:xfrm>
            <a:off x="4694390" y="2546069"/>
            <a:ext cx="1254309" cy="2213132"/>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6036014" y="2546069"/>
            <a:ext cx="1254309" cy="2213132"/>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7377534" y="2546069"/>
            <a:ext cx="1254309" cy="2213132"/>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6721506" y="3562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 name="Rounded Rectangle 78"/>
          <p:cNvSpPr/>
          <p:nvPr/>
        </p:nvSpPr>
        <p:spPr bwMode="auto">
          <a:xfrm>
            <a:off x="6121230" y="355912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 name="Rounded Rectangle 79"/>
          <p:cNvSpPr/>
          <p:nvPr/>
        </p:nvSpPr>
        <p:spPr bwMode="auto">
          <a:xfrm>
            <a:off x="8059058" y="290537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81" name="Group 80"/>
          <p:cNvGrpSpPr/>
          <p:nvPr/>
        </p:nvGrpSpPr>
        <p:grpSpPr>
          <a:xfrm>
            <a:off x="6121231" y="2889197"/>
            <a:ext cx="1070949" cy="1789500"/>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7462751" y="2889197"/>
            <a:ext cx="1070949" cy="1789500"/>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6131541" y="3559126"/>
            <a:ext cx="450587" cy="564207"/>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6121231" y="3544199"/>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3" name="Rounded Rectangle 112"/>
          <p:cNvSpPr/>
          <p:nvPr/>
        </p:nvSpPr>
        <p:spPr bwMode="auto">
          <a:xfrm>
            <a:off x="4796400" y="290290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4" name="Group 113"/>
          <p:cNvGrpSpPr/>
          <p:nvPr/>
        </p:nvGrpSpPr>
        <p:grpSpPr>
          <a:xfrm>
            <a:off x="4779608" y="2889197"/>
            <a:ext cx="1070949" cy="1789500"/>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762668" y="4121760"/>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8" name="Oval 97"/>
          <p:cNvSpPr/>
          <p:nvPr/>
        </p:nvSpPr>
        <p:spPr bwMode="auto">
          <a:xfrm>
            <a:off x="761385" y="4120477"/>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9" name="TextBox 98"/>
          <p:cNvSpPr txBox="1"/>
          <p:nvPr/>
        </p:nvSpPr>
        <p:spPr>
          <a:xfrm>
            <a:off x="5491824" y="5079911"/>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40367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Web Sites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11" name="Title 1"/>
          <p:cNvSpPr txBox="1">
            <a:spLocks/>
          </p:cNvSpPr>
          <p:nvPr/>
        </p:nvSpPr>
        <p:spPr>
          <a:xfrm>
            <a:off x="358140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12" name="Picture 11"/>
          <p:cNvPicPr>
            <a:picLocks noChangeAspect="1"/>
          </p:cNvPicPr>
          <p:nvPr/>
        </p:nvPicPr>
        <p:blipFill>
          <a:blip r:embed="rId4">
            <a:duotone>
              <a:prstClr val="black"/>
              <a:schemeClr val="bg2">
                <a:lumMod val="1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5800" y="2178241"/>
            <a:ext cx="2781081" cy="2781081"/>
          </a:xfrm>
          <a:prstGeom prst="rect">
            <a:avLst/>
          </a:prstGeom>
        </p:spPr>
      </p:pic>
      <p:sp>
        <p:nvSpPr>
          <p:cNvPr id="13" name="Content Placeholder 2"/>
          <p:cNvSpPr txBox="1">
            <a:spLocks/>
          </p:cNvSpPr>
          <p:nvPr/>
        </p:nvSpPr>
        <p:spPr>
          <a:xfrm>
            <a:off x="360440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29262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2274476" y="1823672"/>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67" name="Group 66"/>
          <p:cNvGrpSpPr/>
          <p:nvPr/>
        </p:nvGrpSpPr>
        <p:grpSpPr>
          <a:xfrm>
            <a:off x="-162653" y="5153529"/>
            <a:ext cx="9469333" cy="78492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938782"/>
            <a:ext cx="9144001" cy="737618"/>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sz="2401" dirty="0">
                    <a:solidFill>
                      <a:srgbClr val="00AEEF">
                        <a:alpha val="99000"/>
                      </a:srgbClr>
                    </a:solidFill>
                  </a:rPr>
                  <a:t>shared</a:t>
                </a:r>
              </a:p>
            </p:txBody>
          </p:sp>
          <p:sp>
            <p:nvSpPr>
              <p:cNvPr id="75" name="Title 1"/>
              <p:cNvSpPr txBox="1">
                <a:spLocks/>
              </p:cNvSpPr>
              <p:nvPr/>
            </p:nvSpPr>
            <p:spPr>
              <a:xfrm>
                <a:off x="8681891" y="453411"/>
                <a:ext cx="1838633"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sz="2401" dirty="0">
                    <a:solidFill>
                      <a:srgbClr val="FFFFFF">
                        <a:alpha val="99000"/>
                      </a:srgbClr>
                    </a:solidFill>
                  </a:rPr>
                  <a:t>reserved</a:t>
                </a: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19372" y="2049352"/>
            <a:ext cx="4933603" cy="3519344"/>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8" name="Group 7"/>
          <p:cNvGrpSpPr/>
          <p:nvPr/>
        </p:nvGrpSpPr>
        <p:grpSpPr>
          <a:xfrm>
            <a:off x="2831839" y="3740644"/>
            <a:ext cx="639510" cy="398120"/>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sp>
        <p:nvSpPr>
          <p:cNvPr id="105"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sz="2401" dirty="0">
                <a:solidFill>
                  <a:schemeClr val="tx1">
                    <a:alpha val="99000"/>
                  </a:schemeClr>
                </a:solidFill>
                <a:latin typeface="Segoe UI" pitchFamily="34" charset="0"/>
                <a:ea typeface="Segoe UI" pitchFamily="34" charset="0"/>
                <a:cs typeface="Segoe UI" pitchFamily="34" charset="0"/>
              </a:rPr>
              <a:t>shared</a:t>
            </a:r>
          </a:p>
        </p:txBody>
      </p:sp>
      <p:sp>
        <p:nvSpPr>
          <p:cNvPr id="4" name="Title 3"/>
          <p:cNvSpPr>
            <a:spLocks noGrp="1"/>
          </p:cNvSpPr>
          <p:nvPr>
            <p:ph type="title"/>
          </p:nvPr>
        </p:nvSpPr>
        <p:spPr>
          <a:xfrm>
            <a:off x="-2819400" y="1028075"/>
            <a:ext cx="8363938" cy="561069"/>
          </a:xfrm>
        </p:spPr>
        <p:txBody>
          <a:bodyPr>
            <a:normAutofit fontScale="90000"/>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39056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2274476" y="1823672"/>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 name="Group 6"/>
          <p:cNvGrpSpPr/>
          <p:nvPr/>
        </p:nvGrpSpPr>
        <p:grpSpPr>
          <a:xfrm>
            <a:off x="-219372" y="2049352"/>
            <a:ext cx="4933603" cy="3519344"/>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8" name="Group 7"/>
          <p:cNvGrpSpPr/>
          <p:nvPr/>
        </p:nvGrpSpPr>
        <p:grpSpPr>
          <a:xfrm>
            <a:off x="2842092" y="3740851"/>
            <a:ext cx="639510" cy="398120"/>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114" name="Group 113"/>
          <p:cNvGrpSpPr/>
          <p:nvPr/>
        </p:nvGrpSpPr>
        <p:grpSpPr>
          <a:xfrm>
            <a:off x="1398837" y="4259747"/>
            <a:ext cx="639510" cy="398120"/>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119" name="Group 118"/>
          <p:cNvGrpSpPr/>
          <p:nvPr/>
        </p:nvGrpSpPr>
        <p:grpSpPr>
          <a:xfrm>
            <a:off x="-1" y="856580"/>
            <a:ext cx="9144001" cy="737618"/>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shared</a:t>
                </a:r>
              </a:p>
            </p:txBody>
          </p:sp>
          <p:sp>
            <p:nvSpPr>
              <p:cNvPr id="125" name="Title 1"/>
              <p:cNvSpPr txBox="1">
                <a:spLocks/>
              </p:cNvSpPr>
              <p:nvPr/>
            </p:nvSpPr>
            <p:spPr>
              <a:xfrm>
                <a:off x="8681891" y="453411"/>
                <a:ext cx="1838633" cy="44325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reserved</a:t>
                </a: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shared</a:t>
            </a:r>
          </a:p>
        </p:txBody>
      </p:sp>
      <p:sp>
        <p:nvSpPr>
          <p:cNvPr id="3" name="Title 2"/>
          <p:cNvSpPr>
            <a:spLocks noGrp="1"/>
          </p:cNvSpPr>
          <p:nvPr>
            <p:ph type="title"/>
          </p:nvPr>
        </p:nvSpPr>
        <p:spPr>
          <a:xfrm>
            <a:off x="-2743200" y="685800"/>
            <a:ext cx="8229600" cy="1143000"/>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152400" y="5153529"/>
            <a:ext cx="9469333" cy="78492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591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19372" y="2049352"/>
            <a:ext cx="4933603" cy="3519344"/>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4" cy="221541"/>
                </a:xfrm>
                <a:prstGeom prst="rect">
                  <a:avLst/>
                </a:prstGeom>
                <a:noFill/>
              </p:spPr>
              <p:txBody>
                <a:bodyPr wrap="squar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Shared </a:t>
                  </a:r>
                  <a:r>
                    <a:rPr lang="en-US" sz="1200" b="1" cap="all" dirty="0" err="1">
                      <a:solidFill>
                        <a:schemeClr val="bg1">
                          <a:alpha val="99000"/>
                        </a:schemeClr>
                      </a:solidFill>
                    </a:rPr>
                    <a:t>instanceS</a:t>
                  </a:r>
                  <a:endParaRPr lang="en-US" sz="12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grpSp>
        <p:nvGrpSpPr>
          <p:cNvPr id="10" name="Group 9"/>
          <p:cNvGrpSpPr/>
          <p:nvPr/>
        </p:nvGrpSpPr>
        <p:grpSpPr>
          <a:xfrm>
            <a:off x="0" y="856580"/>
            <a:ext cx="9137981" cy="737618"/>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sp>
        <p:nvSpPr>
          <p:cNvPr id="4" name="Rectangle 3"/>
          <p:cNvSpPr/>
          <p:nvPr/>
        </p:nvSpPr>
        <p:spPr bwMode="auto">
          <a:xfrm>
            <a:off x="6442393" y="1081645"/>
            <a:ext cx="1567627" cy="57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44" name="Group 143"/>
          <p:cNvGrpSpPr/>
          <p:nvPr/>
        </p:nvGrpSpPr>
        <p:grpSpPr>
          <a:xfrm>
            <a:off x="4677334" y="3325799"/>
            <a:ext cx="1620763" cy="1180026"/>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305" name="Group 304"/>
          <p:cNvGrpSpPr/>
          <p:nvPr/>
        </p:nvGrpSpPr>
        <p:grpSpPr>
          <a:xfrm>
            <a:off x="2820529" y="3679282"/>
            <a:ext cx="649792" cy="473432"/>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401" dirty="0">
                  <a:gradFill>
                    <a:gsLst>
                      <a:gs pos="0">
                        <a:srgbClr val="FFFFFF"/>
                      </a:gs>
                      <a:gs pos="100000">
                        <a:srgbClr val="FFFFFF"/>
                      </a:gs>
                    </a:gsLst>
                    <a:lin ang="5400000" scaled="0"/>
                  </a:gradFill>
                  <a:sym typeface="Wingdings" pitchFamily="2" charset="2"/>
                </a:rPr>
                <a:t>:-)</a:t>
              </a:r>
              <a:endParaRPr lang="en-US" sz="2101" dirty="0">
                <a:gradFill>
                  <a:gsLst>
                    <a:gs pos="0">
                      <a:srgbClr val="FFFFFF"/>
                    </a:gs>
                    <a:gs pos="100000">
                      <a:srgbClr val="FFFFFF"/>
                    </a:gs>
                  </a:gsLst>
                  <a:lin ang="5400000" scaled="0"/>
                </a:gradFill>
              </a:endParaRPr>
            </a:p>
          </p:txBody>
        </p:sp>
      </p:grpSp>
      <p:grpSp>
        <p:nvGrpSpPr>
          <p:cNvPr id="310" name="Group 309"/>
          <p:cNvGrpSpPr/>
          <p:nvPr/>
        </p:nvGrpSpPr>
        <p:grpSpPr>
          <a:xfrm>
            <a:off x="2274476" y="1826734"/>
            <a:ext cx="5735544" cy="685701"/>
            <a:chOff x="3031844" y="1170370"/>
            <a:chExt cx="7645400" cy="914031"/>
          </a:xfrm>
        </p:grpSpPr>
        <p:grpSp>
          <p:nvGrpSpPr>
            <p:cNvPr id="314" name="Group 313"/>
            <p:cNvGrpSpPr/>
            <p:nvPr/>
          </p:nvGrpSpPr>
          <p:grpSpPr>
            <a:xfrm>
              <a:off x="3031844" y="1170370"/>
              <a:ext cx="7645400" cy="914031"/>
              <a:chOff x="2540230" y="5754872"/>
              <a:chExt cx="7645400" cy="914031"/>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16" name="TextBox 315"/>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5" name="Title 4"/>
          <p:cNvSpPr>
            <a:spLocks noGrp="1"/>
          </p:cNvSpPr>
          <p:nvPr>
            <p:ph type="title"/>
          </p:nvPr>
        </p:nvSpPr>
        <p:spPr>
          <a:xfrm>
            <a:off x="-2977468" y="945595"/>
            <a:ext cx="8363938" cy="561069"/>
          </a:xfrm>
        </p:spPr>
        <p:txBody>
          <a:bodyPr>
            <a:normAutofit fontScale="90000"/>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162653" y="5153529"/>
            <a:ext cx="9469333" cy="78492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640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128836"/>
            <a:ext cx="8671560" cy="2709863"/>
          </a:xfrm>
          <a:prstGeom prst="rect">
            <a:avLst/>
          </a:prstGeom>
        </p:spPr>
      </p:pic>
    </p:spTree>
    <p:extLst>
      <p:ext uri="{BB962C8B-B14F-4D97-AF65-F5344CB8AC3E}">
        <p14:creationId xmlns:p14="http://schemas.microsoft.com/office/powerpoint/2010/main" val="340447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0" y="856580"/>
            <a:ext cx="9137981" cy="737618"/>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rgbClr val="FFFFFF"/>
                  </a:solidFill>
                </a:rPr>
                <a:t>RESERVED instance</a:t>
              </a:r>
            </a:p>
          </p:txBody>
        </p:sp>
      </p:grpSp>
      <p:grpSp>
        <p:nvGrpSpPr>
          <p:cNvPr id="144" name="Group 143"/>
          <p:cNvGrpSpPr/>
          <p:nvPr/>
        </p:nvGrpSpPr>
        <p:grpSpPr>
          <a:xfrm>
            <a:off x="4677334" y="3325799"/>
            <a:ext cx="1620763" cy="1180026"/>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121" name="Group 120"/>
          <p:cNvGrpSpPr/>
          <p:nvPr/>
        </p:nvGrpSpPr>
        <p:grpSpPr>
          <a:xfrm>
            <a:off x="4597673" y="2831957"/>
            <a:ext cx="1779649" cy="2197145"/>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9" name="TextBox 148"/>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sp>
        <p:nvSpPr>
          <p:cNvPr id="46"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3" name="Title 2"/>
          <p:cNvSpPr>
            <a:spLocks noGrp="1"/>
          </p:cNvSpPr>
          <p:nvPr>
            <p:ph type="title"/>
          </p:nvPr>
        </p:nvSpPr>
        <p:spPr>
          <a:xfrm>
            <a:off x="-2953763" y="959202"/>
            <a:ext cx="8363938" cy="561069"/>
          </a:xfrm>
        </p:spPr>
        <p:txBody>
          <a:bodyPr>
            <a:normAutofit fontScale="90000"/>
          </a:bodyPr>
          <a:lstStyle/>
          <a:p>
            <a:r>
              <a:rPr lang="en-US" dirty="0">
                <a:solidFill>
                  <a:schemeClr val="bg1">
                    <a:alpha val="99000"/>
                  </a:schemeClr>
                </a:solidFill>
              </a:rPr>
              <a:t>Web sites </a:t>
            </a:r>
            <a:endParaRPr lang="en-US" dirty="0"/>
          </a:p>
        </p:txBody>
      </p:sp>
      <p:grpSp>
        <p:nvGrpSpPr>
          <p:cNvPr id="52" name="Group 51"/>
          <p:cNvGrpSpPr/>
          <p:nvPr/>
        </p:nvGrpSpPr>
        <p:grpSpPr>
          <a:xfrm>
            <a:off x="-162653" y="5153529"/>
            <a:ext cx="9469333" cy="78492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328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0" y="856580"/>
            <a:ext cx="9137981" cy="737618"/>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88" name="Group 87"/>
          <p:cNvGrpSpPr/>
          <p:nvPr/>
        </p:nvGrpSpPr>
        <p:grpSpPr>
          <a:xfrm>
            <a:off x="2274476" y="1826734"/>
            <a:ext cx="5735544" cy="685701"/>
            <a:chOff x="3031844" y="1170370"/>
            <a:chExt cx="7645400" cy="914031"/>
          </a:xfrm>
        </p:grpSpPr>
        <p:grpSp>
          <p:nvGrpSpPr>
            <p:cNvPr id="20" name="Group 19"/>
            <p:cNvGrpSpPr/>
            <p:nvPr/>
          </p:nvGrpSpPr>
          <p:grpSpPr>
            <a:xfrm>
              <a:off x="3031844" y="1170370"/>
              <a:ext cx="7645400" cy="914031"/>
              <a:chOff x="2540230" y="5754872"/>
              <a:chExt cx="7645400" cy="914031"/>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2" name="TextBox 21"/>
              <p:cNvSpPr txBox="1"/>
              <p:nvPr/>
            </p:nvSpPr>
            <p:spPr>
              <a:xfrm>
                <a:off x="9195029" y="5754872"/>
                <a:ext cx="990601" cy="91403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4951"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9" name="Title 1"/>
          <p:cNvSpPr txBox="1">
            <a:spLocks/>
          </p:cNvSpPr>
          <p:nvPr/>
        </p:nvSpPr>
        <p:spPr>
          <a:xfrm>
            <a:off x="5150997" y="1211479"/>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FFFFFF">
                    <a:alpha val="99000"/>
                  </a:srgbClr>
                </a:solidFill>
              </a:rPr>
              <a:t>shared</a:t>
            </a:r>
          </a:p>
        </p:txBody>
      </p:sp>
      <p:sp>
        <p:nvSpPr>
          <p:cNvPr id="130" name="Title 1"/>
          <p:cNvSpPr txBox="1">
            <a:spLocks/>
          </p:cNvSpPr>
          <p:nvPr/>
        </p:nvSpPr>
        <p:spPr>
          <a:xfrm>
            <a:off x="6513115" y="1196727"/>
            <a:ext cx="1379334"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816987" algn="l"/>
              </a:tabLst>
            </a:pPr>
            <a:r>
              <a:rPr lang="en-US" sz="2401" dirty="0">
                <a:solidFill>
                  <a:srgbClr val="00AEEF">
                    <a:alpha val="99000"/>
                  </a:srgbClr>
                </a:solidFill>
              </a:rPr>
              <a:t>reserved</a:t>
            </a:r>
          </a:p>
        </p:txBody>
      </p:sp>
      <p:cxnSp>
        <p:nvCxnSpPr>
          <p:cNvPr id="131" name="Straight Connector 130"/>
          <p:cNvCxnSpPr/>
          <p:nvPr/>
        </p:nvCxnSpPr>
        <p:spPr>
          <a:xfrm flipV="1">
            <a:off x="6442392" y="1081645"/>
            <a:ext cx="0" cy="512553"/>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442393" y="1081645"/>
            <a:ext cx="156762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010019" y="1081645"/>
            <a:ext cx="0" cy="512552"/>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010020" y="1594197"/>
            <a:ext cx="11339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 y="1594197"/>
            <a:ext cx="644239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4597891" y="2831957"/>
            <a:ext cx="1779649" cy="2197145"/>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8" name="TextBox 137"/>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44" name="Group 143"/>
          <p:cNvGrpSpPr/>
          <p:nvPr/>
        </p:nvGrpSpPr>
        <p:grpSpPr>
          <a:xfrm>
            <a:off x="4677334" y="3325801"/>
            <a:ext cx="1620765" cy="1180026"/>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122" name="Group 121"/>
          <p:cNvGrpSpPr/>
          <p:nvPr/>
        </p:nvGrpSpPr>
        <p:grpSpPr>
          <a:xfrm>
            <a:off x="6464165" y="2831957"/>
            <a:ext cx="1779649" cy="2197145"/>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9" name="TextBox 148"/>
            <p:cNvSpPr txBox="1"/>
            <p:nvPr/>
          </p:nvSpPr>
          <p:spPr>
            <a:xfrm>
              <a:off x="5014374" y="2791511"/>
              <a:ext cx="1761647" cy="221541"/>
            </a:xfrm>
            <a:prstGeom prst="rect">
              <a:avLst/>
            </a:prstGeom>
            <a:noFill/>
          </p:spPr>
          <p:txBody>
            <a:bodyPr wrap="none" lIns="0" tIns="0" rIns="0" bIns="0" rtlCol="0">
              <a:spAutoFit/>
            </a:bodyPr>
            <a:lstStyle/>
            <a:p>
              <a:pPr defTabSz="914484">
                <a:lnSpc>
                  <a:spcPct val="90000"/>
                </a:lnSpc>
                <a:spcBef>
                  <a:spcPct val="20000"/>
                </a:spcBef>
                <a:buSzPct val="80000"/>
              </a:pPr>
              <a:r>
                <a:rPr lang="en-US" sz="1200" b="1" cap="all" dirty="0">
                  <a:solidFill>
                    <a:schemeClr val="bg1">
                      <a:alpha val="99000"/>
                    </a:schemeClr>
                  </a:solidFill>
                </a:rPr>
                <a:t>RESERVED instance</a:t>
              </a:r>
            </a:p>
          </p:txBody>
        </p:sp>
      </p:grpSp>
      <p:grpSp>
        <p:nvGrpSpPr>
          <p:cNvPr id="123" name="Group 122"/>
          <p:cNvGrpSpPr/>
          <p:nvPr/>
        </p:nvGrpSpPr>
        <p:grpSpPr>
          <a:xfrm>
            <a:off x="6548387" y="3330747"/>
            <a:ext cx="1620763" cy="1180026"/>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4051" dirty="0">
                  <a:gradFill>
                    <a:gsLst>
                      <a:gs pos="0">
                        <a:srgbClr val="FFFFFF"/>
                      </a:gs>
                      <a:gs pos="100000">
                        <a:srgbClr val="FFFFFF"/>
                      </a:gs>
                    </a:gsLst>
                    <a:lin ang="5400000" scaled="0"/>
                  </a:gradFill>
                  <a:sym typeface="Wingdings" pitchFamily="2" charset="2"/>
                </a:rPr>
                <a:t>:-)</a:t>
              </a:r>
              <a:endParaRPr lang="en-US" sz="3601" dirty="0">
                <a:gradFill>
                  <a:gsLst>
                    <a:gs pos="0">
                      <a:srgbClr val="FFFFFF"/>
                    </a:gs>
                    <a:gs pos="100000">
                      <a:srgbClr val="FFFFFF"/>
                    </a:gs>
                  </a:gsLst>
                  <a:lin ang="5400000" scaled="0"/>
                </a:gradFill>
              </a:endParaRPr>
            </a:p>
          </p:txBody>
        </p:sp>
      </p:grpSp>
      <p:grpSp>
        <p:nvGrpSpPr>
          <p:cNvPr id="58" name="Group 57"/>
          <p:cNvGrpSpPr/>
          <p:nvPr/>
        </p:nvGrpSpPr>
        <p:grpSpPr>
          <a:xfrm>
            <a:off x="4673438" y="3186631"/>
            <a:ext cx="1145408" cy="833935"/>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3601" dirty="0">
                  <a:gradFill>
                    <a:gsLst>
                      <a:gs pos="0">
                        <a:srgbClr val="FFFFFF"/>
                      </a:gs>
                      <a:gs pos="100000">
                        <a:srgbClr val="FFFFFF"/>
                      </a:gs>
                    </a:gsLst>
                    <a:lin ang="5400000" scaled="0"/>
                  </a:gradFill>
                  <a:sym typeface="Wingdings" pitchFamily="2" charset="2"/>
                </a:rPr>
                <a:t>:-)</a:t>
              </a:r>
              <a:endParaRPr lang="en-US" sz="3301" dirty="0">
                <a:gradFill>
                  <a:gsLst>
                    <a:gs pos="0">
                      <a:srgbClr val="FFFFFF"/>
                    </a:gs>
                    <a:gs pos="100000">
                      <a:srgbClr val="FFFFFF"/>
                    </a:gs>
                  </a:gsLst>
                  <a:lin ang="5400000" scaled="0"/>
                </a:gradFill>
              </a:endParaRPr>
            </a:p>
          </p:txBody>
        </p:sp>
      </p:grpSp>
      <p:grpSp>
        <p:nvGrpSpPr>
          <p:cNvPr id="63" name="Group 62"/>
          <p:cNvGrpSpPr/>
          <p:nvPr/>
        </p:nvGrpSpPr>
        <p:grpSpPr>
          <a:xfrm>
            <a:off x="4673438" y="4101269"/>
            <a:ext cx="716461" cy="521633"/>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73" name="Group 72"/>
          <p:cNvGrpSpPr/>
          <p:nvPr/>
        </p:nvGrpSpPr>
        <p:grpSpPr>
          <a:xfrm>
            <a:off x="5456777" y="4101269"/>
            <a:ext cx="716461" cy="521633"/>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78" name="Group 77"/>
          <p:cNvGrpSpPr/>
          <p:nvPr/>
        </p:nvGrpSpPr>
        <p:grpSpPr>
          <a:xfrm>
            <a:off x="6519069" y="3186631"/>
            <a:ext cx="1145408" cy="833935"/>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3601" dirty="0">
                  <a:gradFill>
                    <a:gsLst>
                      <a:gs pos="0">
                        <a:srgbClr val="FFFFFF"/>
                      </a:gs>
                      <a:gs pos="100000">
                        <a:srgbClr val="FFFFFF"/>
                      </a:gs>
                    </a:gsLst>
                    <a:lin ang="5400000" scaled="0"/>
                  </a:gradFill>
                  <a:sym typeface="Wingdings" pitchFamily="2" charset="2"/>
                </a:rPr>
                <a:t>:-)</a:t>
              </a:r>
              <a:endParaRPr lang="en-US" sz="3301" dirty="0">
                <a:gradFill>
                  <a:gsLst>
                    <a:gs pos="0">
                      <a:srgbClr val="FFFFFF"/>
                    </a:gs>
                    <a:gs pos="100000">
                      <a:srgbClr val="FFFFFF"/>
                    </a:gs>
                  </a:gsLst>
                  <a:lin ang="5400000" scaled="0"/>
                </a:gradFill>
              </a:endParaRPr>
            </a:p>
          </p:txBody>
        </p:sp>
      </p:grpSp>
      <p:grpSp>
        <p:nvGrpSpPr>
          <p:cNvPr id="83" name="Group 82"/>
          <p:cNvGrpSpPr/>
          <p:nvPr/>
        </p:nvGrpSpPr>
        <p:grpSpPr>
          <a:xfrm>
            <a:off x="6519070" y="4101269"/>
            <a:ext cx="716461" cy="521633"/>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grpSp>
        <p:nvGrpSpPr>
          <p:cNvPr id="90" name="Group 89"/>
          <p:cNvGrpSpPr/>
          <p:nvPr/>
        </p:nvGrpSpPr>
        <p:grpSpPr>
          <a:xfrm>
            <a:off x="7302409" y="4101269"/>
            <a:ext cx="716461" cy="521633"/>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825" dirty="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2101" dirty="0">
                  <a:gradFill>
                    <a:gsLst>
                      <a:gs pos="0">
                        <a:srgbClr val="FFFFFF"/>
                      </a:gs>
                      <a:gs pos="100000">
                        <a:srgbClr val="FFFFFF"/>
                      </a:gs>
                    </a:gsLst>
                    <a:lin ang="5400000" scaled="0"/>
                  </a:gradFill>
                  <a:sym typeface="Wingdings" pitchFamily="2" charset="2"/>
                </a:rPr>
                <a:t>:-)</a:t>
              </a:r>
              <a:endParaRPr lang="en-US" dirty="0">
                <a:gradFill>
                  <a:gsLst>
                    <a:gs pos="0">
                      <a:srgbClr val="FFFFFF"/>
                    </a:gs>
                    <a:gs pos="100000">
                      <a:srgbClr val="FFFFFF"/>
                    </a:gs>
                  </a:gsLst>
                  <a:lin ang="5400000" scaled="0"/>
                </a:gradFill>
              </a:endParaRPr>
            </a:p>
          </p:txBody>
        </p:sp>
      </p:grpSp>
      <p:sp>
        <p:nvSpPr>
          <p:cNvPr id="99" name="Title 1"/>
          <p:cNvSpPr txBox="1">
            <a:spLocks/>
          </p:cNvSpPr>
          <p:nvPr/>
        </p:nvSpPr>
        <p:spPr>
          <a:xfrm>
            <a:off x="916798" y="2007072"/>
            <a:ext cx="1192458" cy="33252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816987" algn="l"/>
              </a:tabLst>
            </a:pPr>
            <a:r>
              <a:rPr lang="en-US" sz="2401" dirty="0">
                <a:solidFill>
                  <a:schemeClr val="tx1">
                    <a:alpha val="99000"/>
                  </a:schemeClr>
                </a:solidFill>
                <a:latin typeface="Segoe UI" pitchFamily="34" charset="0"/>
                <a:ea typeface="Segoe UI" pitchFamily="34" charset="0"/>
                <a:cs typeface="Segoe UI" pitchFamily="34" charset="0"/>
              </a:rPr>
              <a:t>reserved</a:t>
            </a:r>
          </a:p>
        </p:txBody>
      </p:sp>
      <p:sp>
        <p:nvSpPr>
          <p:cNvPr id="3" name="Title 2"/>
          <p:cNvSpPr>
            <a:spLocks noGrp="1"/>
          </p:cNvSpPr>
          <p:nvPr>
            <p:ph type="title"/>
          </p:nvPr>
        </p:nvSpPr>
        <p:spPr>
          <a:xfrm>
            <a:off x="-2723205" y="657635"/>
            <a:ext cx="8229600" cy="1143000"/>
          </a:xfrm>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162653" y="5153529"/>
            <a:ext cx="9469333" cy="78492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49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Services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11" name="Picture 10"/>
          <p:cNvPicPr>
            <a:picLocks noChangeAspect="1"/>
          </p:cNvPicPr>
          <p:nvPr/>
        </p:nvPicPr>
        <p:blipFill>
          <a:blip r:embed="rId4">
            <a:duotone>
              <a:prstClr val="black"/>
              <a:schemeClr val="bg2">
                <a:lumMod val="10000"/>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9600" y="2111566"/>
            <a:ext cx="3066325" cy="3066325"/>
          </a:xfrm>
          <a:prstGeom prst="rect">
            <a:avLst/>
          </a:prstGeom>
        </p:spPr>
      </p:pic>
      <p:sp>
        <p:nvSpPr>
          <p:cNvPr id="12" name="Title 1"/>
          <p:cNvSpPr txBox="1">
            <a:spLocks/>
          </p:cNvSpPr>
          <p:nvPr/>
        </p:nvSpPr>
        <p:spPr>
          <a:xfrm>
            <a:off x="389119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13" name="Content Placeholder 2"/>
          <p:cNvSpPr txBox="1">
            <a:spLocks/>
          </p:cNvSpPr>
          <p:nvPr/>
        </p:nvSpPr>
        <p:spPr>
          <a:xfrm>
            <a:off x="391419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361150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a:stretch/>
        </p:blipFill>
        <p:spPr>
          <a:xfrm>
            <a:off x="-22369" y="1011055"/>
            <a:ext cx="9188980" cy="4990365"/>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5">
            <a:biLevel thresh="25000"/>
            <a:extLst>
              <a:ext uri="{BEBA8EAE-BF5A-486C-A8C5-ECC9F3942E4B}">
                <a14:imgProps xmlns:a14="http://schemas.microsoft.com/office/drawing/2010/main">
                  <a14:imgLayer r:embed="rId6">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11232" y="698462"/>
            <a:ext cx="2343833" cy="2343833"/>
          </a:xfrm>
          <a:prstGeom prst="rect">
            <a:avLst/>
          </a:prstGeom>
        </p:spPr>
      </p:pic>
      <p:grpSp>
        <p:nvGrpSpPr>
          <p:cNvPr id="16" name="Group 15"/>
          <p:cNvGrpSpPr/>
          <p:nvPr/>
        </p:nvGrpSpPr>
        <p:grpSpPr>
          <a:xfrm>
            <a:off x="3979112" y="4668683"/>
            <a:ext cx="1175963" cy="734978"/>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sp>
        <p:nvSpPr>
          <p:cNvPr id="10" name="Up Arrow 9"/>
          <p:cNvSpPr/>
          <p:nvPr/>
        </p:nvSpPr>
        <p:spPr bwMode="auto">
          <a:xfrm>
            <a:off x="4073736" y="2909166"/>
            <a:ext cx="971803" cy="1666950"/>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3979112" y="1681175"/>
            <a:ext cx="1175963" cy="734978"/>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7"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3907" y="1618844"/>
            <a:ext cx="1244451" cy="144650"/>
          </a:xfrm>
          <a:prstGeom prst="rect">
            <a:avLst/>
          </a:prstGeom>
        </p:spPr>
      </p:pic>
      <p:sp>
        <p:nvSpPr>
          <p:cNvPr id="17" name="Freeform 27"/>
          <p:cNvSpPr>
            <a:spLocks noChangeAspect="1" noEditPoints="1"/>
          </p:cNvSpPr>
          <p:nvPr/>
        </p:nvSpPr>
        <p:spPr bwMode="black">
          <a:xfrm>
            <a:off x="3727401" y="4562342"/>
            <a:ext cx="1679358" cy="108179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68598" tIns="34299" rIns="68598" bIns="34299"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0969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a:stretch/>
        </p:blipFill>
        <p:spPr>
          <a:xfrm>
            <a:off x="-22369" y="1011055"/>
            <a:ext cx="9188980" cy="4990365"/>
          </a:xfrm>
          <a:prstGeom prst="rect">
            <a:avLst/>
          </a:prstGeom>
          <a:blipFill dpi="0" rotWithShape="1">
            <a:blip r:embed="rId4"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03217" y="4406312"/>
            <a:ext cx="1113357" cy="1023459"/>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1615" y="4406312"/>
            <a:ext cx="1113357" cy="1023459"/>
          </a:xfrm>
          <a:prstGeom prst="rect">
            <a:avLst/>
          </a:prstGeom>
        </p:spPr>
      </p:pic>
      <p:grpSp>
        <p:nvGrpSpPr>
          <p:cNvPr id="17" name="Group 16"/>
          <p:cNvGrpSpPr/>
          <p:nvPr/>
        </p:nvGrpSpPr>
        <p:grpSpPr>
          <a:xfrm>
            <a:off x="3979112" y="1681175"/>
            <a:ext cx="1175963" cy="734978"/>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grpSp>
        <p:nvGrpSpPr>
          <p:cNvPr id="39" name="Group 38"/>
          <p:cNvGrpSpPr/>
          <p:nvPr/>
        </p:nvGrpSpPr>
        <p:grpSpPr>
          <a:xfrm>
            <a:off x="3291395" y="2939924"/>
            <a:ext cx="1320463" cy="2656046"/>
            <a:chOff x="4327712" y="2777068"/>
            <a:chExt cx="1760159" cy="3540473"/>
          </a:xfrm>
        </p:grpSpPr>
        <p:sp>
          <p:nvSpPr>
            <p:cNvPr id="26" name="TextBox 25"/>
            <p:cNvSpPr txBox="1"/>
            <p:nvPr/>
          </p:nvSpPr>
          <p:spPr>
            <a:xfrm>
              <a:off x="4327712" y="6096000"/>
              <a:ext cx="1760159" cy="22154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1200" dirty="0">
                  <a:solidFill>
                    <a:srgbClr val="FFFFFF"/>
                  </a:solidFill>
                </a:rPr>
                <a:t>Server Rack 1</a:t>
              </a: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4567059" y="2939924"/>
            <a:ext cx="1320463" cy="2656046"/>
            <a:chOff x="4327712" y="2777068"/>
            <a:chExt cx="1760159" cy="3540473"/>
          </a:xfrm>
        </p:grpSpPr>
        <p:sp>
          <p:nvSpPr>
            <p:cNvPr id="42" name="TextBox 41"/>
            <p:cNvSpPr txBox="1"/>
            <p:nvPr/>
          </p:nvSpPr>
          <p:spPr>
            <a:xfrm>
              <a:off x="4327712" y="6096000"/>
              <a:ext cx="1760159" cy="221541"/>
            </a:xfrm>
            <a:prstGeom prst="rect">
              <a:avLst/>
            </a:prstGeom>
            <a:noFill/>
          </p:spPr>
          <p:txBody>
            <a:bodyPr wrap="square" lIns="0" tIns="0" rIns="0" bIns="0" rtlCol="0">
              <a:spAutoFit/>
            </a:bodyPr>
            <a:lstStyle/>
            <a:p>
              <a:pPr algn="ctr" defTabSz="914484">
                <a:lnSpc>
                  <a:spcPct val="90000"/>
                </a:lnSpc>
                <a:spcBef>
                  <a:spcPct val="20000"/>
                </a:spcBef>
                <a:buSzPct val="80000"/>
              </a:pPr>
              <a:r>
                <a:rPr lang="en-US" sz="1200" dirty="0">
                  <a:solidFill>
                    <a:srgbClr val="FFFFFF"/>
                  </a:solidFill>
                </a:rPr>
                <a:t>Server Rack 2</a:t>
              </a: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1615" y="4406312"/>
            <a:ext cx="1113357" cy="1023459"/>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003217" y="4406312"/>
            <a:ext cx="1113357" cy="1023459"/>
          </a:xfrm>
          <a:prstGeom prst="rect">
            <a:avLst/>
          </a:prstGeom>
        </p:spPr>
      </p:pic>
      <p:grpSp>
        <p:nvGrpSpPr>
          <p:cNvPr id="57" name="Group 56"/>
          <p:cNvGrpSpPr/>
          <p:nvPr/>
        </p:nvGrpSpPr>
        <p:grpSpPr>
          <a:xfrm>
            <a:off x="2078516" y="4727605"/>
            <a:ext cx="4712850" cy="676278"/>
            <a:chOff x="2624469" y="4355929"/>
            <a:chExt cx="6282163" cy="901469"/>
          </a:xfrm>
        </p:grpSpPr>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sp>
          <p:nvSpPr>
            <p:cNvPr id="58" name="TextBox 57"/>
            <p:cNvSpPr txBox="1"/>
            <p:nvPr/>
          </p:nvSpPr>
          <p:spPr>
            <a:xfrm>
              <a:off x="8091822" y="4925086"/>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3327585" y="3542561"/>
            <a:ext cx="2481831" cy="521050"/>
            <a:chOff x="4408729" y="3580375"/>
            <a:chExt cx="3308246" cy="694552"/>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accent4">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6003217" y="2902896"/>
            <a:ext cx="1113357" cy="1023459"/>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2011615" y="2902896"/>
            <a:ext cx="1113357" cy="1023459"/>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V="1">
            <a:off x="2011615" y="2902896"/>
            <a:ext cx="1113357" cy="1023459"/>
          </a:xfrm>
          <a:prstGeom prst="rect">
            <a:avLst/>
          </a:prstGeom>
        </p:spPr>
      </p:pic>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flipV="1">
            <a:off x="6003217" y="2902896"/>
            <a:ext cx="1113357" cy="1023459"/>
          </a:xfrm>
          <a:prstGeom prst="rect">
            <a:avLst/>
          </a:prstGeom>
        </p:spPr>
      </p:pic>
      <p:grpSp>
        <p:nvGrpSpPr>
          <p:cNvPr id="62" name="Group 61"/>
          <p:cNvGrpSpPr/>
          <p:nvPr/>
        </p:nvGrpSpPr>
        <p:grpSpPr>
          <a:xfrm>
            <a:off x="2081058" y="3224189"/>
            <a:ext cx="4710308" cy="683350"/>
            <a:chOff x="2627857" y="4355929"/>
            <a:chExt cx="6278775" cy="910896"/>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sp>
          <p:nvSpPr>
            <p:cNvPr id="65" name="TextBox 64"/>
            <p:cNvSpPr txBox="1"/>
            <p:nvPr/>
          </p:nvSpPr>
          <p:spPr>
            <a:xfrm>
              <a:off x="8095449" y="4934513"/>
              <a:ext cx="536332" cy="332312"/>
            </a:xfrm>
            <a:prstGeom prst="rect">
              <a:avLst/>
            </a:prstGeom>
            <a:noFill/>
          </p:spPr>
          <p:txBody>
            <a:bodyPr wrap="none" lIns="0" tIns="0" rIns="0" bIns="0" rtlCol="0">
              <a:spAutoFit/>
            </a:bodyPr>
            <a:lstStyle/>
            <a:p>
              <a:pPr defTabSz="914484">
                <a:lnSpc>
                  <a:spcPct val="90000"/>
                </a:lnSpc>
                <a:spcBef>
                  <a:spcPct val="20000"/>
                </a:spcBef>
                <a:buSzPct val="80000"/>
              </a:pPr>
              <a:r>
                <a:rPr lang="en-US" sz="900" dirty="0">
                  <a:solidFill>
                    <a:srgbClr val="FFFFFF">
                      <a:alpha val="99000"/>
                    </a:srgbClr>
                  </a:solidFill>
                </a:rPr>
                <a:t>Virtual </a:t>
              </a:r>
              <a:br>
                <a:rPr lang="en-US" sz="900" dirty="0">
                  <a:solidFill>
                    <a:srgbClr val="FFFFFF">
                      <a:alpha val="99000"/>
                    </a:srgbClr>
                  </a:solidFill>
                </a:rPr>
              </a:br>
              <a:r>
                <a:rPr lang="en-US" sz="900" dirty="0">
                  <a:solidFill>
                    <a:srgbClr val="FFFFFF">
                      <a:alpha val="99000"/>
                    </a:srgbClr>
                  </a:solidFill>
                </a:rPr>
                <a:t>machine</a:t>
              </a:r>
            </a:p>
          </p:txBody>
        </p:sp>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3327585" y="4106908"/>
            <a:ext cx="2481830" cy="521050"/>
            <a:chOff x="4408729" y="3580375"/>
            <a:chExt cx="3308245" cy="694552"/>
          </a:xfrm>
        </p:grpSpPr>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501274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7706" y="4483268"/>
            <a:ext cx="10155176" cy="1726477"/>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3327585" y="3542561"/>
            <a:ext cx="2484302" cy="521050"/>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42" name="Group 41"/>
          <p:cNvGrpSpPr/>
          <p:nvPr/>
        </p:nvGrpSpPr>
        <p:grpSpPr>
          <a:xfrm>
            <a:off x="3327585" y="4114978"/>
            <a:ext cx="2484302" cy="521050"/>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3979112" y="1681175"/>
            <a:ext cx="1175963" cy="734978"/>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sp>
        <p:nvSpPr>
          <p:cNvPr id="35" name="TextBox 34"/>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accent4">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spTree>
    <p:extLst>
      <p:ext uri="{BB962C8B-B14F-4D97-AF65-F5344CB8AC3E}">
        <p14:creationId xmlns:p14="http://schemas.microsoft.com/office/powerpoint/2010/main" val="383390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50254" y="2314424"/>
            <a:ext cx="818780" cy="200542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585" y="4483288"/>
            <a:ext cx="1206166" cy="521050"/>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5721" y="4483288"/>
            <a:ext cx="1206166" cy="521050"/>
          </a:xfrm>
          <a:prstGeom prst="roundRect">
            <a:avLst/>
          </a:prstGeom>
          <a:ln>
            <a:solidFill>
              <a:schemeClr val="bg2">
                <a:lumMod val="75000"/>
              </a:schemeClr>
            </a:solidFill>
          </a:ln>
        </p:spPr>
      </p:pic>
      <p:grpSp>
        <p:nvGrpSpPr>
          <p:cNvPr id="2" name="Group 1"/>
          <p:cNvGrpSpPr/>
          <p:nvPr/>
        </p:nvGrpSpPr>
        <p:grpSpPr>
          <a:xfrm>
            <a:off x="-507706" y="4483268"/>
            <a:ext cx="10155176" cy="1726477"/>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3998702" y="1761739"/>
            <a:ext cx="1132601" cy="552685"/>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3327585" y="4483288"/>
            <a:ext cx="2484302" cy="521050"/>
            <a:chOff x="4408729" y="4834352"/>
            <a:chExt cx="3311540" cy="69455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75" name="Group 74"/>
          <p:cNvGrpSpPr/>
          <p:nvPr/>
        </p:nvGrpSpPr>
        <p:grpSpPr>
          <a:xfrm>
            <a:off x="3978677" y="1679755"/>
            <a:ext cx="1175963" cy="734978"/>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1"/>
              <a:ext cx="674113" cy="393852"/>
            </a:xfrm>
            <a:prstGeom prst="rect">
              <a:avLst/>
            </a:prstGeom>
            <a:noFill/>
          </p:spPr>
          <p:txBody>
            <a:bodyPr wrap="none" lIns="0" tIns="0" rIns="0" bIns="0" rtlCol="0">
              <a:spAutoFit/>
            </a:bodyPr>
            <a:lstStyle/>
            <a:p>
              <a:pPr defTabSz="914484">
                <a:lnSpc>
                  <a:spcPct val="80000"/>
                </a:lnSpc>
                <a:buSzPct val="80000"/>
              </a:pPr>
              <a:r>
                <a:rPr lang="en-US" sz="1200" dirty="0">
                  <a:solidFill>
                    <a:srgbClr val="FFFFFF">
                      <a:alpha val="99000"/>
                    </a:srgbClr>
                  </a:solidFill>
                </a:rPr>
                <a:t>Service</a:t>
              </a:r>
              <a:br>
                <a:rPr lang="en-US" sz="1200" dirty="0">
                  <a:solidFill>
                    <a:srgbClr val="FFFFFF">
                      <a:alpha val="99000"/>
                    </a:srgbClr>
                  </a:solidFill>
                </a:rPr>
              </a:br>
              <a:r>
                <a:rPr lang="en-US" sz="12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583" y="5085982"/>
            <a:ext cx="1206166" cy="521049"/>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013" y="5085982"/>
            <a:ext cx="1206166" cy="521049"/>
          </a:xfrm>
          <a:prstGeom prst="roundRect">
            <a:avLst/>
          </a:prstGeom>
          <a:ln>
            <a:solidFill>
              <a:schemeClr val="bg2">
                <a:lumMod val="75000"/>
              </a:schemeClr>
            </a:solidFill>
          </a:ln>
        </p:spPr>
      </p:pic>
      <p:grpSp>
        <p:nvGrpSpPr>
          <p:cNvPr id="60" name="Group 59"/>
          <p:cNvGrpSpPr/>
          <p:nvPr/>
        </p:nvGrpSpPr>
        <p:grpSpPr>
          <a:xfrm>
            <a:off x="3327585" y="5086782"/>
            <a:ext cx="2484302" cy="521050"/>
            <a:chOff x="4408729" y="4834352"/>
            <a:chExt cx="3311540" cy="694552"/>
          </a:xfrm>
        </p:grpSpPr>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tx1">
                    <a:lumMod val="60000"/>
                    <a:lumOff val="40000"/>
                    <a:alpha val="99000"/>
                  </a:schemeClr>
                </a:solidFill>
              </a:rPr>
              <a:t>Provision Role Instances</a:t>
            </a:r>
          </a:p>
          <a:p>
            <a:pPr defTabSz="914484">
              <a:lnSpc>
                <a:spcPct val="90000"/>
              </a:lnSpc>
              <a:spcAft>
                <a:spcPts val="450"/>
              </a:spcAft>
              <a:buSzPct val="80000"/>
            </a:pPr>
            <a:r>
              <a:rPr lang="en-US" sz="1500" dirty="0">
                <a:solidFill>
                  <a:schemeClr val="accent4">
                    <a:alpha val="99000"/>
                  </a:schemeClr>
                </a:solidFill>
              </a:rPr>
              <a:t>Deploy App Code</a:t>
            </a:r>
          </a:p>
          <a:p>
            <a:pPr defTabSz="914484">
              <a:lnSpc>
                <a:spcPct val="90000"/>
              </a:lnSpc>
              <a:spcAft>
                <a:spcPts val="450"/>
              </a:spcAft>
              <a:buSzPct val="80000"/>
            </a:pPr>
            <a:r>
              <a:rPr lang="en-US" sz="1500" dirty="0">
                <a:solidFill>
                  <a:schemeClr val="tx1">
                    <a:lumMod val="60000"/>
                    <a:lumOff val="40000"/>
                    <a:alpha val="99000"/>
                  </a:schemeClr>
                </a:solidFill>
              </a:rPr>
              <a:t>Configure Network</a:t>
            </a:r>
          </a:p>
        </p:txBody>
      </p:sp>
    </p:spTree>
    <p:extLst>
      <p:ext uri="{BB962C8B-B14F-4D97-AF65-F5344CB8AC3E}">
        <p14:creationId xmlns:p14="http://schemas.microsoft.com/office/powerpoint/2010/main" val="155841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4990265" y="2207117"/>
            <a:ext cx="903222" cy="958764"/>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2733825" y="3207708"/>
            <a:ext cx="3690311" cy="468168"/>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defTabSz="685757" fontAlgn="base">
                <a:spcBef>
                  <a:spcPct val="0"/>
                </a:spcBef>
                <a:spcAft>
                  <a:spcPct val="0"/>
                </a:spcAft>
              </a:pPr>
              <a:r>
                <a:rPr lang="en-US" sz="165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8552" y="1071111"/>
            <a:ext cx="1266360" cy="1115327"/>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3753" y="1469650"/>
            <a:ext cx="1191229" cy="732479"/>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3166" y="1381256"/>
            <a:ext cx="425289" cy="802251"/>
          </a:xfrm>
          <a:prstGeom prst="rect">
            <a:avLst/>
          </a:prstGeom>
        </p:spPr>
      </p:pic>
      <p:sp>
        <p:nvSpPr>
          <p:cNvPr id="14348" name="Oval 14347"/>
          <p:cNvSpPr/>
          <p:nvPr/>
        </p:nvSpPr>
        <p:spPr bwMode="auto">
          <a:xfrm>
            <a:off x="483236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3245706" y="2076750"/>
            <a:ext cx="903222" cy="1219497"/>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4176938"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Oval 53"/>
          <p:cNvSpPr/>
          <p:nvPr/>
        </p:nvSpPr>
        <p:spPr bwMode="auto">
          <a:xfrm>
            <a:off x="450761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4637743" y="2234888"/>
            <a:ext cx="245" cy="90322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5791129"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 name="Oval 65"/>
          <p:cNvSpPr/>
          <p:nvPr/>
        </p:nvSpPr>
        <p:spPr bwMode="auto">
          <a:xfrm>
            <a:off x="2957441"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Oval 72"/>
          <p:cNvSpPr/>
          <p:nvPr/>
        </p:nvSpPr>
        <p:spPr bwMode="auto">
          <a:xfrm>
            <a:off x="4507860"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4" name="Group 43"/>
          <p:cNvGrpSpPr/>
          <p:nvPr/>
        </p:nvGrpSpPr>
        <p:grpSpPr>
          <a:xfrm>
            <a:off x="3823063" y="3753127"/>
            <a:ext cx="1493637" cy="692331"/>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grpSp>
        <p:nvGrpSpPr>
          <p:cNvPr id="79" name="Group 78"/>
          <p:cNvGrpSpPr/>
          <p:nvPr/>
        </p:nvGrpSpPr>
        <p:grpSpPr>
          <a:xfrm>
            <a:off x="-507706" y="4483268"/>
            <a:ext cx="10155176" cy="1726477"/>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254336" y="4170647"/>
            <a:ext cx="2727300" cy="166199"/>
          </a:xfrm>
          <a:prstGeom prst="rect">
            <a:avLst/>
          </a:prstGeom>
          <a:noFill/>
        </p:spPr>
        <p:txBody>
          <a:bodyPr wrap="square" lIns="0" tIns="0" rIns="0" bIns="0" rtlCol="0">
            <a:spAutoFit/>
          </a:bodyPr>
          <a:lstStyle/>
          <a:p>
            <a:pPr defTabSz="914484">
              <a:lnSpc>
                <a:spcPct val="80000"/>
              </a:lnSpc>
              <a:buSzPct val="80000"/>
            </a:pPr>
            <a:r>
              <a:rPr lang="en-US" sz="1350" dirty="0">
                <a:solidFill>
                  <a:schemeClr val="tx1">
                    <a:alpha val="99000"/>
                  </a:schemeClr>
                </a:solidFill>
              </a:rPr>
              <a:t>Windows Azure Datacenter</a:t>
            </a:r>
          </a:p>
        </p:txBody>
      </p:sp>
      <p:sp>
        <p:nvSpPr>
          <p:cNvPr id="52" name="TextBox 51"/>
          <p:cNvSpPr txBox="1"/>
          <p:nvPr/>
        </p:nvSpPr>
        <p:spPr>
          <a:xfrm>
            <a:off x="6650351" y="3235272"/>
            <a:ext cx="2313329" cy="4154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17943" indent="-217943" defTabSz="914484">
              <a:buNone/>
            </a:pPr>
            <a:r>
              <a:rPr lang="en-US" sz="1500" b="0" dirty="0">
                <a:solidFill>
                  <a:schemeClr val="accent4">
                    <a:alpha val="99000"/>
                  </a:schemeClr>
                </a:solidFill>
                <a:sym typeface="Wingdings" pitchFamily="2" charset="2"/>
              </a:rPr>
              <a:t> </a:t>
            </a:r>
            <a:r>
              <a:rPr lang="en-US" sz="1500" b="0" dirty="0">
                <a:solidFill>
                  <a:schemeClr val="accent4">
                    <a:alpha val="99000"/>
                  </a:schemeClr>
                </a:solidFill>
              </a:rPr>
              <a:t>Network load-balancer  configured for traffic</a:t>
            </a:r>
          </a:p>
        </p:txBody>
      </p:sp>
      <p:sp>
        <p:nvSpPr>
          <p:cNvPr id="58" name="TextBox 57"/>
          <p:cNvSpPr txBox="1"/>
          <p:nvPr/>
        </p:nvSpPr>
        <p:spPr>
          <a:xfrm>
            <a:off x="389437" y="1138962"/>
            <a:ext cx="2674395" cy="751488"/>
          </a:xfrm>
          <a:prstGeom prst="rect">
            <a:avLst/>
          </a:prstGeom>
          <a:noFill/>
        </p:spPr>
        <p:txBody>
          <a:bodyPr wrap="square" lIns="0" tIns="0" rIns="0" bIns="0" rtlCol="0">
            <a:spAutoFit/>
          </a:bodyPr>
          <a:lstStyle/>
          <a:p>
            <a:pPr defTabSz="914484">
              <a:lnSpc>
                <a:spcPct val="90000"/>
              </a:lnSpc>
              <a:spcAft>
                <a:spcPts val="450"/>
              </a:spcAft>
              <a:buSzPct val="80000"/>
            </a:pPr>
            <a:r>
              <a:rPr lang="en-US" sz="1500" dirty="0">
                <a:solidFill>
                  <a:schemeClr val="tx1">
                    <a:lumMod val="60000"/>
                    <a:lumOff val="40000"/>
                    <a:alpha val="99000"/>
                  </a:schemeClr>
                </a:solidFill>
              </a:rPr>
              <a:t>Provision Role Instances</a:t>
            </a:r>
          </a:p>
          <a:p>
            <a:pPr defTabSz="914484">
              <a:lnSpc>
                <a:spcPct val="90000"/>
              </a:lnSpc>
              <a:spcAft>
                <a:spcPts val="450"/>
              </a:spcAft>
              <a:buSzPct val="80000"/>
            </a:pPr>
            <a:r>
              <a:rPr lang="en-US" sz="1500" dirty="0">
                <a:solidFill>
                  <a:schemeClr val="tx1">
                    <a:lumMod val="60000"/>
                    <a:lumOff val="40000"/>
                    <a:alpha val="99000"/>
                  </a:schemeClr>
                </a:solidFill>
              </a:rPr>
              <a:t>Deploy App Code</a:t>
            </a:r>
          </a:p>
          <a:p>
            <a:pPr defTabSz="914484">
              <a:lnSpc>
                <a:spcPct val="90000"/>
              </a:lnSpc>
              <a:spcAft>
                <a:spcPts val="450"/>
              </a:spcAft>
              <a:buSzPct val="80000"/>
            </a:pPr>
            <a:r>
              <a:rPr lang="en-US" sz="1500" dirty="0">
                <a:solidFill>
                  <a:schemeClr val="accent4">
                    <a:alpha val="99000"/>
                  </a:schemeClr>
                </a:solidFill>
              </a:rPr>
              <a:t>Configure Network</a:t>
            </a:r>
          </a:p>
        </p:txBody>
      </p:sp>
      <p:grpSp>
        <p:nvGrpSpPr>
          <p:cNvPr id="59" name="Group 58"/>
          <p:cNvGrpSpPr/>
          <p:nvPr/>
        </p:nvGrpSpPr>
        <p:grpSpPr>
          <a:xfrm>
            <a:off x="3327585" y="4483288"/>
            <a:ext cx="2484302" cy="521050"/>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3327585" y="5086782"/>
            <a:ext cx="2484302" cy="521050"/>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03144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018" y="4485319"/>
            <a:ext cx="1206166" cy="521050"/>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4990265" y="2207117"/>
            <a:ext cx="903222" cy="958764"/>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2733825" y="3207708"/>
            <a:ext cx="3690311" cy="468168"/>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defTabSz="685757" fontAlgn="base">
                <a:spcBef>
                  <a:spcPct val="0"/>
                </a:spcBef>
                <a:spcAft>
                  <a:spcPct val="0"/>
                </a:spcAft>
              </a:pPr>
              <a:r>
                <a:rPr lang="en-US" sz="1650" dirty="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483236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3245706" y="2076750"/>
            <a:ext cx="903222" cy="1219497"/>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4176938"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Oval 53"/>
          <p:cNvSpPr/>
          <p:nvPr/>
        </p:nvSpPr>
        <p:spPr bwMode="auto">
          <a:xfrm>
            <a:off x="4507615" y="3138110"/>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4637743" y="2234888"/>
            <a:ext cx="245" cy="90322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5791129"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6" name="Oval 65"/>
          <p:cNvSpPr/>
          <p:nvPr/>
        </p:nvSpPr>
        <p:spPr bwMode="auto">
          <a:xfrm>
            <a:off x="2957441"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Oval 72"/>
          <p:cNvSpPr/>
          <p:nvPr/>
        </p:nvSpPr>
        <p:spPr bwMode="auto">
          <a:xfrm>
            <a:off x="4507860" y="1974632"/>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 name="Down Arrow 10"/>
          <p:cNvSpPr/>
          <p:nvPr/>
        </p:nvSpPr>
        <p:spPr bwMode="auto">
          <a:xfrm>
            <a:off x="3823063" y="3753127"/>
            <a:ext cx="215209" cy="692331"/>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Down Arrow 77"/>
          <p:cNvSpPr/>
          <p:nvPr/>
        </p:nvSpPr>
        <p:spPr bwMode="auto">
          <a:xfrm>
            <a:off x="5101491" y="3753127"/>
            <a:ext cx="215209" cy="692331"/>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9" name="Group 78"/>
          <p:cNvGrpSpPr/>
          <p:nvPr/>
        </p:nvGrpSpPr>
        <p:grpSpPr>
          <a:xfrm>
            <a:off x="-507706" y="4483268"/>
            <a:ext cx="10155176" cy="1726477"/>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7585" y="4483288"/>
            <a:ext cx="1206166" cy="521050"/>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721" y="4483288"/>
            <a:ext cx="1206166" cy="521050"/>
          </a:xfrm>
          <a:prstGeom prst="roundRect">
            <a:avLst/>
          </a:prstGeom>
          <a:ln>
            <a:solidFill>
              <a:schemeClr val="bg2">
                <a:lumMod val="75000"/>
              </a:schemeClr>
            </a:solidFill>
          </a:ln>
        </p:spPr>
      </p:pic>
      <p:sp>
        <p:nvSpPr>
          <p:cNvPr id="113" name="TextBox 112"/>
          <p:cNvSpPr txBox="1"/>
          <p:nvPr/>
        </p:nvSpPr>
        <p:spPr>
          <a:xfrm>
            <a:off x="254336" y="4170647"/>
            <a:ext cx="2727300" cy="1661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sz="1350" dirty="0"/>
              <a:t>Windows Azure Datacenter</a:t>
            </a:r>
          </a:p>
        </p:txBody>
      </p:sp>
      <p:grpSp>
        <p:nvGrpSpPr>
          <p:cNvPr id="3" name="Group 2"/>
          <p:cNvGrpSpPr/>
          <p:nvPr/>
        </p:nvGrpSpPr>
        <p:grpSpPr>
          <a:xfrm>
            <a:off x="5885071" y="4484861"/>
            <a:ext cx="1206166" cy="521050"/>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5498226" y="3463996"/>
            <a:ext cx="700168" cy="1278430"/>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6357397" y="4453295"/>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Oval 58"/>
          <p:cNvSpPr/>
          <p:nvPr/>
        </p:nvSpPr>
        <p:spPr bwMode="auto">
          <a:xfrm>
            <a:off x="5078967" y="3492871"/>
            <a:ext cx="260256" cy="26025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5071" y="4484861"/>
            <a:ext cx="1206166" cy="521050"/>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6521" y="4484861"/>
            <a:ext cx="1206166" cy="521050"/>
          </a:xfrm>
          <a:prstGeom prst="roundRect">
            <a:avLst/>
          </a:prstGeom>
          <a:ln>
            <a:solidFill>
              <a:schemeClr val="bg2">
                <a:lumMod val="75000"/>
              </a:schemeClr>
            </a:solidFill>
          </a:ln>
        </p:spPr>
      </p:pic>
      <p:grpSp>
        <p:nvGrpSpPr>
          <p:cNvPr id="68" name="Group 67"/>
          <p:cNvGrpSpPr/>
          <p:nvPr/>
        </p:nvGrpSpPr>
        <p:grpSpPr>
          <a:xfrm>
            <a:off x="5906967" y="4507304"/>
            <a:ext cx="1172393" cy="483765"/>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8"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8552" y="1071111"/>
            <a:ext cx="1266360" cy="1115327"/>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93753" y="1469650"/>
            <a:ext cx="1191229" cy="732479"/>
          </a:xfrm>
          <a:prstGeom prst="rect">
            <a:avLst/>
          </a:prstGeom>
        </p:spPr>
      </p:pic>
      <p:pic>
        <p:nvPicPr>
          <p:cNvPr id="77" name="Picture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13166" y="1381256"/>
            <a:ext cx="425289" cy="802251"/>
          </a:xfrm>
          <a:prstGeom prst="rect">
            <a:avLst/>
          </a:prstGeom>
        </p:spPr>
      </p:pic>
      <p:grpSp>
        <p:nvGrpSpPr>
          <p:cNvPr id="5" name="Group 4"/>
          <p:cNvGrpSpPr/>
          <p:nvPr/>
        </p:nvGrpSpPr>
        <p:grpSpPr>
          <a:xfrm>
            <a:off x="4624066" y="4502109"/>
            <a:ext cx="1172393" cy="483765"/>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3327585" y="5086782"/>
            <a:ext cx="2484302" cy="521050"/>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4053707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Building Block Services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grpSp>
        <p:nvGrpSpPr>
          <p:cNvPr id="3" name="Group 2"/>
          <p:cNvGrpSpPr/>
          <p:nvPr/>
        </p:nvGrpSpPr>
        <p:grpSpPr>
          <a:xfrm>
            <a:off x="381000" y="1600200"/>
            <a:ext cx="8229600" cy="4259673"/>
            <a:chOff x="638169" y="622717"/>
            <a:chExt cx="10886767" cy="5465756"/>
          </a:xfrm>
        </p:grpSpPr>
        <p:sp>
          <p:nvSpPr>
            <p:cNvPr id="6" name="Title 3"/>
            <p:cNvSpPr txBox="1">
              <a:spLocks/>
            </p:cNvSpPr>
            <p:nvPr/>
          </p:nvSpPr>
          <p:spPr>
            <a:xfrm>
              <a:off x="638169" y="2608711"/>
              <a:ext cx="4763322" cy="1495794"/>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Application</a:t>
              </a:r>
              <a:br>
                <a:rPr lang="en-US" dirty="0" smtClean="0"/>
              </a:br>
              <a:r>
                <a:rPr lang="en-US" dirty="0" smtClean="0"/>
                <a:t>Building </a:t>
              </a:r>
              <a:r>
                <a:rPr lang="en-US" dirty="0"/>
                <a:t>B</a:t>
              </a:r>
              <a:r>
                <a:rPr lang="en-US" dirty="0" smtClean="0"/>
                <a:t>locks</a:t>
              </a:r>
              <a:endParaRPr lang="en-US" dirty="0"/>
            </a:p>
          </p:txBody>
        </p:sp>
        <p:grpSp>
          <p:nvGrpSpPr>
            <p:cNvPr id="7" name="Group 6"/>
            <p:cNvGrpSpPr/>
            <p:nvPr/>
          </p:nvGrpSpPr>
          <p:grpSpPr>
            <a:xfrm>
              <a:off x="5674401" y="622717"/>
              <a:ext cx="1896557" cy="1772642"/>
              <a:chOff x="5665775" y="2466267"/>
              <a:chExt cx="1896557" cy="1772642"/>
            </a:xfrm>
          </p:grpSpPr>
          <p:sp>
            <p:nvSpPr>
              <p:cNvPr id="8" name="Rectangle 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9" name="Picture 2" descr="C:\Users\Jonahs\Dropbox\Projects SCOTT\MEET Windows Azure\source\Background\tile-icon-stor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737675" y="622717"/>
              <a:ext cx="1896557" cy="1772642"/>
              <a:chOff x="1685919" y="596839"/>
              <a:chExt cx="1896557" cy="1772642"/>
            </a:xfrm>
          </p:grpSpPr>
          <p:sp>
            <p:nvSpPr>
              <p:cNvPr id="14" name="Rectangle 13"/>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5" name="Picture 3" descr="C:\Users\Jonahs\Dropbox\Projects SCOTT\MEET Windows Azure\source\Background\tile-icon-bigda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5673977" y="2467965"/>
              <a:ext cx="1896557" cy="1772642"/>
              <a:chOff x="3671322" y="4341709"/>
              <a:chExt cx="1896557" cy="1772642"/>
            </a:xfrm>
          </p:grpSpPr>
          <p:sp>
            <p:nvSpPr>
              <p:cNvPr id="17" name="Rectangle 16"/>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8" name="Picture 4" descr="C:\Users\Jonahs\Dropbox\Projects SCOTT\MEET Windows Azure\source\Background\tile-icon-cach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673978" y="4315831"/>
              <a:ext cx="1896557" cy="1772642"/>
              <a:chOff x="5656726" y="4341709"/>
              <a:chExt cx="1896557" cy="1772642"/>
            </a:xfrm>
          </p:grpSpPr>
          <p:sp>
            <p:nvSpPr>
              <p:cNvPr id="20" name="Rectangle 19"/>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21" name="Picture 5" descr="C:\Users\Jonahs\Dropbox\Projects SCOTT\MEET Windows Azure\source\Background\tile-icon-CD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3705827" y="622717"/>
              <a:ext cx="1896557" cy="1772642"/>
              <a:chOff x="3671323" y="596839"/>
              <a:chExt cx="1896557" cy="1772642"/>
            </a:xfrm>
          </p:grpSpPr>
          <p:sp>
            <p:nvSpPr>
              <p:cNvPr id="23" name="Rectangle 22"/>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24" name="Picture 6" descr="C:\Users\Jonahs\Dropbox\Projects SCOTT\MEET Windows Azure\source\Background\tile-icon-databas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9628379" y="2467965"/>
              <a:ext cx="1896557" cy="1772642"/>
              <a:chOff x="9645631" y="2476591"/>
              <a:chExt cx="1896557" cy="1772642"/>
            </a:xfrm>
          </p:grpSpPr>
          <p:sp>
            <p:nvSpPr>
              <p:cNvPr id="26" name="Rectangle 25"/>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27" name="Picture 7" descr="C:\Users\Jonahs\Dropbox\Projects SCOTT\MEET Windows Azure\source\Background\tile-icon-identit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705827" y="4315831"/>
              <a:ext cx="1896557" cy="1772642"/>
              <a:chOff x="5665775" y="596839"/>
              <a:chExt cx="1896557" cy="1772642"/>
            </a:xfrm>
          </p:grpSpPr>
          <p:sp>
            <p:nvSpPr>
              <p:cNvPr id="29" name="Rectangle 28"/>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30" name="Picture 8" descr="C:\Users\Jonahs\Dropbox\Projects SCOTT\MEET Windows Azure\source\Background\tile-icon-medi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7651179" y="2466267"/>
              <a:ext cx="1896557" cy="1772642"/>
              <a:chOff x="7651179" y="2466267"/>
              <a:chExt cx="1896557" cy="1772642"/>
            </a:xfrm>
          </p:grpSpPr>
          <p:sp>
            <p:nvSpPr>
              <p:cNvPr id="32" name="Rectangle 31"/>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33" name="Picture 9" descr="C:\Users\Jonahs\Dropbox\Projects SCOTT\MEET Windows Azure\source\Background\tile-icon-messagin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5" name="Rectangle 34"/>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36" name="Picture 10" descr="C:\Users\Jonahs\Dropbox\Projects SCOTT\MEET Windows Azure\source\Background\tile-icon-network.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7659356" y="622717"/>
              <a:ext cx="1896557" cy="1772642"/>
              <a:chOff x="5665775" y="2466267"/>
              <a:chExt cx="1896557" cy="1772642"/>
            </a:xfrm>
          </p:grpSpPr>
          <p:sp>
            <p:nvSpPr>
              <p:cNvPr id="38" name="Rectangle 37"/>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9"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94356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971800"/>
            <a:ext cx="7391400" cy="8382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What is the Cloud?</a:t>
            </a:r>
            <a:endParaRPr lang="en-US" sz="5400" b="1" spc="-150"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9053164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Freeform 22"/>
          <p:cNvSpPr>
            <a:spLocks noEditPoints="1"/>
          </p:cNvSpPr>
          <p:nvPr/>
        </p:nvSpPr>
        <p:spPr bwMode="auto">
          <a:xfrm flipH="1">
            <a:off x="685800"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15" name="Title 1"/>
          <p:cNvSpPr txBox="1">
            <a:spLocks/>
          </p:cNvSpPr>
          <p:nvPr/>
        </p:nvSpPr>
        <p:spPr>
          <a:xfrm>
            <a:off x="3200400" y="2378916"/>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25" name="Content Placeholder 2"/>
          <p:cNvSpPr txBox="1">
            <a:spLocks/>
          </p:cNvSpPr>
          <p:nvPr/>
        </p:nvSpPr>
        <p:spPr>
          <a:xfrm>
            <a:off x="3223405" y="3177873"/>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
        <p:nvSpPr>
          <p:cNvPr id="26"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Tree>
    <p:extLst>
      <p:ext uri="{BB962C8B-B14F-4D97-AF65-F5344CB8AC3E}">
        <p14:creationId xmlns:p14="http://schemas.microsoft.com/office/powerpoint/2010/main" val="39310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250"/>
                                        <p:tgtEl>
                                          <p:spTgt spid="25">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250"/>
                                        <p:tgtEl>
                                          <p:spTgt spid="25">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25">
                                            <p:txEl>
                                              <p:pRg st="2" end="2"/>
                                            </p:txEl>
                                          </p:spTgt>
                                        </p:tgtEl>
                                        <p:attrNameLst>
                                          <p:attrName>style.visibility</p:attrName>
                                        </p:attrNameLst>
                                      </p:cBhvr>
                                      <p:to>
                                        <p:strVal val="visible"/>
                                      </p:to>
                                    </p:set>
                                    <p:animEffect transition="in" filter="fade">
                                      <p:cBhvr>
                                        <p:cTn id="23" dur="250"/>
                                        <p:tgtEl>
                                          <p:spTgt spid="25">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25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1"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 Details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2"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4840405"/>
            <a:ext cx="1145231" cy="1374277"/>
          </a:xfrm>
          <a:prstGeom prst="rect">
            <a:avLst/>
          </a:prstGeom>
          <a:noFill/>
        </p:spPr>
      </p:pic>
      <p:pic>
        <p:nvPicPr>
          <p:cNvPr id="53"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3362480"/>
            <a:ext cx="1145231" cy="1374277"/>
          </a:xfrm>
          <a:prstGeom prst="rect">
            <a:avLst/>
          </a:prstGeom>
          <a:noFill/>
        </p:spPr>
      </p:pic>
      <p:pic>
        <p:nvPicPr>
          <p:cNvPr id="54"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2692851" y="1961119"/>
            <a:ext cx="1145231" cy="1374277"/>
          </a:xfrm>
          <a:prstGeom prst="rect">
            <a:avLst/>
          </a:prstGeom>
          <a:noFill/>
        </p:spPr>
      </p:pic>
      <p:pic>
        <p:nvPicPr>
          <p:cNvPr id="55" name="Picture 2" descr="C:\Users\daiken\AppData\Local\Microsoft\Windows\Temporary Internet Files\Content.IE5\UWY6LG0D\MCj04348450000[1].png"/>
          <p:cNvPicPr>
            <a:picLocks noChangeAspect="1" noChangeArrowheads="1"/>
          </p:cNvPicPr>
          <p:nvPr/>
        </p:nvPicPr>
        <p:blipFill>
          <a:blip r:embed="rId4"/>
          <a:srcRect/>
          <a:stretch>
            <a:fillRect/>
          </a:stretch>
        </p:blipFill>
        <p:spPr bwMode="auto">
          <a:xfrm>
            <a:off x="420092" y="3306512"/>
            <a:ext cx="1145231" cy="1374277"/>
          </a:xfrm>
          <a:prstGeom prst="rect">
            <a:avLst/>
          </a:prstGeom>
          <a:noFill/>
        </p:spPr>
      </p:pic>
      <p:cxnSp>
        <p:nvCxnSpPr>
          <p:cNvPr id="56" name="Straight Arrow Connector 55"/>
          <p:cNvCxnSpPr/>
          <p:nvPr/>
        </p:nvCxnSpPr>
        <p:spPr>
          <a:xfrm flipH="1">
            <a:off x="3705569" y="3331020"/>
            <a:ext cx="32357" cy="667337"/>
          </a:xfrm>
          <a:prstGeom prst="straightConnector1">
            <a:avLst/>
          </a:prstGeom>
          <a:ln cap="rnd">
            <a:tailEnd type="arrow" w="med" len="sm"/>
          </a:ln>
        </p:spPr>
        <p:style>
          <a:lnRef idx="3">
            <a:schemeClr val="accent4"/>
          </a:lnRef>
          <a:fillRef idx="0">
            <a:schemeClr val="accent4"/>
          </a:fillRef>
          <a:effectRef idx="2">
            <a:schemeClr val="accent4"/>
          </a:effectRef>
          <a:fontRef idx="minor">
            <a:schemeClr val="tx1"/>
          </a:fontRef>
        </p:style>
      </p:cxnSp>
      <p:sp>
        <p:nvSpPr>
          <p:cNvPr id="57" name="Right Arrow 56"/>
          <p:cNvSpPr/>
          <p:nvPr/>
        </p:nvSpPr>
        <p:spPr bwMode="auto">
          <a:xfrm>
            <a:off x="83126" y="3725774"/>
            <a:ext cx="685800" cy="6096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3100" dirty="0">
              <a:gradFill>
                <a:gsLst>
                  <a:gs pos="0">
                    <a:prstClr val="black"/>
                  </a:gs>
                  <a:gs pos="100000">
                    <a:prstClr val="black"/>
                  </a:gs>
                </a:gsLst>
                <a:lin ang="5400000" scaled="0"/>
              </a:gradFill>
            </a:endParaRPr>
          </a:p>
        </p:txBody>
      </p:sp>
      <p:sp>
        <p:nvSpPr>
          <p:cNvPr id="58" name="TextBox 57"/>
          <p:cNvSpPr txBox="1"/>
          <p:nvPr/>
        </p:nvSpPr>
        <p:spPr>
          <a:xfrm>
            <a:off x="466177" y="1603769"/>
            <a:ext cx="1535677" cy="646331"/>
          </a:xfrm>
          <a:prstGeom prst="rect">
            <a:avLst/>
          </a:prstGeom>
          <a:noFill/>
        </p:spPr>
        <p:txBody>
          <a:bodyPr wrap="none" lIns="0" tIns="0" rIns="0" bIns="0" rtlCol="0">
            <a:spAutoFit/>
          </a:bodyPr>
          <a:lstStyle/>
          <a:p>
            <a:pPr algn="ctr" defTabSz="1172030"/>
            <a:r>
              <a:rPr lang="en-US" sz="2100" dirty="0">
                <a:gradFill>
                  <a:gsLst>
                    <a:gs pos="0">
                      <a:prstClr val="black"/>
                    </a:gs>
                    <a:gs pos="100000">
                      <a:prstClr val="black"/>
                    </a:gs>
                  </a:gsLst>
                  <a:lin ang="5400000" scaled="0"/>
                </a:gradFill>
              </a:rPr>
              <a:t>Single Logical</a:t>
            </a:r>
          </a:p>
          <a:p>
            <a:pPr algn="ctr" defTabSz="1172030"/>
            <a:r>
              <a:rPr lang="en-US" sz="2100" dirty="0">
                <a:gradFill>
                  <a:gsLst>
                    <a:gs pos="0">
                      <a:prstClr val="black"/>
                    </a:gs>
                    <a:gs pos="100000">
                      <a:prstClr val="black"/>
                    </a:gs>
                  </a:gsLst>
                  <a:lin ang="5400000" scaled="0"/>
                </a:gradFill>
              </a:rPr>
              <a:t>Database</a:t>
            </a:r>
          </a:p>
        </p:txBody>
      </p:sp>
      <p:sp>
        <p:nvSpPr>
          <p:cNvPr id="59" name="TextBox 58"/>
          <p:cNvSpPr txBox="1"/>
          <p:nvPr/>
        </p:nvSpPr>
        <p:spPr>
          <a:xfrm>
            <a:off x="2512705" y="1341405"/>
            <a:ext cx="1851468" cy="646331"/>
          </a:xfrm>
          <a:prstGeom prst="rect">
            <a:avLst/>
          </a:prstGeom>
          <a:noFill/>
        </p:spPr>
        <p:txBody>
          <a:bodyPr wrap="none" lIns="0" tIns="0" rIns="0" bIns="0" rtlCol="0">
            <a:spAutoFit/>
          </a:bodyPr>
          <a:lstStyle/>
          <a:p>
            <a:pPr algn="ctr" defTabSz="1172030"/>
            <a:r>
              <a:rPr lang="en-US" sz="2100" dirty="0">
                <a:gradFill>
                  <a:gsLst>
                    <a:gs pos="0">
                      <a:prstClr val="black"/>
                    </a:gs>
                    <a:gs pos="100000">
                      <a:prstClr val="black"/>
                    </a:gs>
                  </a:gsLst>
                  <a:lin ang="5400000" scaled="0"/>
                </a:gradFill>
              </a:rPr>
              <a:t>Multiple Physical</a:t>
            </a:r>
            <a:br>
              <a:rPr lang="en-US" sz="2100" dirty="0">
                <a:gradFill>
                  <a:gsLst>
                    <a:gs pos="0">
                      <a:prstClr val="black"/>
                    </a:gs>
                    <a:gs pos="100000">
                      <a:prstClr val="black"/>
                    </a:gs>
                  </a:gsLst>
                  <a:lin ang="5400000" scaled="0"/>
                </a:gradFill>
              </a:rPr>
            </a:br>
            <a:r>
              <a:rPr lang="en-US" sz="2100" dirty="0">
                <a:gradFill>
                  <a:gsLst>
                    <a:gs pos="0">
                      <a:prstClr val="black"/>
                    </a:gs>
                    <a:gs pos="100000">
                      <a:prstClr val="black"/>
                    </a:gs>
                  </a:gsLst>
                  <a:lin ang="5400000" scaled="0"/>
                </a:gradFill>
              </a:rPr>
              <a:t>Replicas</a:t>
            </a:r>
          </a:p>
        </p:txBody>
      </p:sp>
      <p:sp>
        <p:nvSpPr>
          <p:cNvPr id="60" name="TextBox 59"/>
          <p:cNvSpPr txBox="1"/>
          <p:nvPr/>
        </p:nvSpPr>
        <p:spPr>
          <a:xfrm>
            <a:off x="1211411" y="2673048"/>
            <a:ext cx="815749" cy="430887"/>
          </a:xfrm>
          <a:prstGeom prst="rect">
            <a:avLst/>
          </a:prstGeom>
          <a:noFill/>
        </p:spPr>
        <p:txBody>
          <a:bodyPr wrap="square" lIns="0" tIns="0" rIns="0" bIns="0" rtlCol="0">
            <a:spAutoFit/>
          </a:bodyPr>
          <a:lstStyle>
            <a:defPPr>
              <a:defRPr lang="en-US"/>
            </a:defPPr>
            <a:lvl1pPr algn="ctr">
              <a:defRPr sz="1400">
                <a:gradFill>
                  <a:gsLst>
                    <a:gs pos="0">
                      <a:schemeClr val="tx1"/>
                    </a:gs>
                    <a:gs pos="86000">
                      <a:schemeClr val="tx1"/>
                    </a:gs>
                  </a:gsLst>
                  <a:lin ang="5400000" scaled="0"/>
                </a:gradFill>
              </a:defRPr>
            </a:lvl1pPr>
          </a:lstStyle>
          <a:p>
            <a:pPr defTabSz="1172030"/>
            <a:r>
              <a:rPr lang="en-US" dirty="0">
                <a:gradFill>
                  <a:gsLst>
                    <a:gs pos="0">
                      <a:prstClr val="black"/>
                    </a:gs>
                    <a:gs pos="100000">
                      <a:prstClr val="black"/>
                    </a:gs>
                  </a:gsLst>
                  <a:lin ang="5400000" scaled="0"/>
                </a:gradFill>
              </a:rPr>
              <a:t>Single Primary</a:t>
            </a:r>
          </a:p>
        </p:txBody>
      </p:sp>
      <p:sp>
        <p:nvSpPr>
          <p:cNvPr id="61" name="TextBox 60"/>
          <p:cNvSpPr txBox="1"/>
          <p:nvPr/>
        </p:nvSpPr>
        <p:spPr>
          <a:xfrm>
            <a:off x="1143788" y="5033207"/>
            <a:ext cx="1163780" cy="553998"/>
          </a:xfrm>
          <a:prstGeom prst="rect">
            <a:avLst/>
          </a:prstGeom>
          <a:noFill/>
        </p:spPr>
        <p:txBody>
          <a:bodyPr wrap="none" lIns="0" tIns="0" rIns="0" bIns="0" rtlCol="0">
            <a:spAutoFit/>
          </a:bodyPr>
          <a:lstStyle/>
          <a:p>
            <a:pPr algn="ctr" defTabSz="1172030"/>
            <a:r>
              <a:rPr lang="en-US" dirty="0">
                <a:gradFill>
                  <a:gsLst>
                    <a:gs pos="0">
                      <a:prstClr val="black"/>
                    </a:gs>
                    <a:gs pos="100000">
                      <a:prstClr val="black"/>
                    </a:gs>
                  </a:gsLst>
                  <a:lin ang="5400000" scaled="0"/>
                </a:gradFill>
              </a:rPr>
              <a:t>Multiple</a:t>
            </a:r>
          </a:p>
          <a:p>
            <a:pPr algn="ctr" defTabSz="1172030"/>
            <a:r>
              <a:rPr lang="en-US" dirty="0">
                <a:gradFill>
                  <a:gsLst>
                    <a:gs pos="0">
                      <a:prstClr val="black"/>
                    </a:gs>
                    <a:gs pos="100000">
                      <a:prstClr val="black"/>
                    </a:gs>
                  </a:gsLst>
                  <a:lin ang="5400000" scaled="0"/>
                </a:gradFill>
              </a:rPr>
              <a:t>Secondaries</a:t>
            </a:r>
          </a:p>
        </p:txBody>
      </p:sp>
      <p:cxnSp>
        <p:nvCxnSpPr>
          <p:cNvPr id="62" name="Straight Arrow Connector 61"/>
          <p:cNvCxnSpPr/>
          <p:nvPr/>
        </p:nvCxnSpPr>
        <p:spPr>
          <a:xfrm flipV="1">
            <a:off x="1754216" y="3025768"/>
            <a:ext cx="707434" cy="726611"/>
          </a:xfrm>
          <a:prstGeom prst="straightConnector1">
            <a:avLst/>
          </a:prstGeom>
          <a:ln w="38100" cap="rnd">
            <a:prstDash val="solid"/>
            <a:headEnd type="none"/>
            <a:tailEnd type="arrow"/>
          </a:ln>
        </p:spPr>
        <p:style>
          <a:lnRef idx="3">
            <a:schemeClr val="accent4"/>
          </a:lnRef>
          <a:fillRef idx="0">
            <a:schemeClr val="accent4"/>
          </a:fillRef>
          <a:effectRef idx="2">
            <a:schemeClr val="accent4"/>
          </a:effectRef>
          <a:fontRef idx="minor">
            <a:schemeClr val="tx1"/>
          </a:fontRef>
        </p:style>
      </p:cxnSp>
      <p:sp>
        <p:nvSpPr>
          <p:cNvPr id="63" name="Freeform 62"/>
          <p:cNvSpPr/>
          <p:nvPr/>
        </p:nvSpPr>
        <p:spPr>
          <a:xfrm>
            <a:off x="4031150" y="2954606"/>
            <a:ext cx="457510" cy="2659463"/>
          </a:xfrm>
          <a:custGeom>
            <a:avLst/>
            <a:gdLst>
              <a:gd name="connsiteX0" fmla="*/ 0 w 42530"/>
              <a:gd name="connsiteY0" fmla="*/ 0 h 914400"/>
              <a:gd name="connsiteX1" fmla="*/ 31898 w 42530"/>
              <a:gd name="connsiteY1" fmla="*/ 74428 h 914400"/>
              <a:gd name="connsiteX2" fmla="*/ 42530 w 42530"/>
              <a:gd name="connsiteY2" fmla="*/ 159488 h 914400"/>
              <a:gd name="connsiteX3" fmla="*/ 31898 w 42530"/>
              <a:gd name="connsiteY3" fmla="*/ 701749 h 914400"/>
              <a:gd name="connsiteX4" fmla="*/ 21265 w 42530"/>
              <a:gd name="connsiteY4" fmla="*/ 914400 h 914400"/>
              <a:gd name="connsiteX0" fmla="*/ 0 w 34705"/>
              <a:gd name="connsiteY0" fmla="*/ 0 h 914400"/>
              <a:gd name="connsiteX1" fmla="*/ 31898 w 34705"/>
              <a:gd name="connsiteY1" fmla="*/ 74428 h 914400"/>
              <a:gd name="connsiteX2" fmla="*/ 31898 w 34705"/>
              <a:gd name="connsiteY2" fmla="*/ 701749 h 914400"/>
              <a:gd name="connsiteX3" fmla="*/ 21265 w 34705"/>
              <a:gd name="connsiteY3" fmla="*/ 914400 h 914400"/>
              <a:gd name="connsiteX0" fmla="*/ 0 w 32466"/>
              <a:gd name="connsiteY0" fmla="*/ 0 h 914400"/>
              <a:gd name="connsiteX1" fmla="*/ 31898 w 32466"/>
              <a:gd name="connsiteY1" fmla="*/ 701749 h 914400"/>
              <a:gd name="connsiteX2" fmla="*/ 21265 w 32466"/>
              <a:gd name="connsiteY2" fmla="*/ 914400 h 914400"/>
              <a:gd name="connsiteX0" fmla="*/ 0 w 48823"/>
              <a:gd name="connsiteY0" fmla="*/ 0 h 914400"/>
              <a:gd name="connsiteX1" fmla="*/ 48540 w 48823"/>
              <a:gd name="connsiteY1" fmla="*/ 395187 h 914400"/>
              <a:gd name="connsiteX2" fmla="*/ 21265 w 48823"/>
              <a:gd name="connsiteY2" fmla="*/ 914400 h 914400"/>
              <a:gd name="connsiteX0" fmla="*/ 0 w 48823"/>
              <a:gd name="connsiteY0" fmla="*/ 0 h 914400"/>
              <a:gd name="connsiteX1" fmla="*/ 48540 w 48823"/>
              <a:gd name="connsiteY1" fmla="*/ 395187 h 914400"/>
              <a:gd name="connsiteX2" fmla="*/ 21265 w 48823"/>
              <a:gd name="connsiteY2" fmla="*/ 914400 h 914400"/>
              <a:gd name="connsiteX0" fmla="*/ 0 w 58007"/>
              <a:gd name="connsiteY0" fmla="*/ 0 h 914400"/>
              <a:gd name="connsiteX1" fmla="*/ 57786 w 58007"/>
              <a:gd name="connsiteY1" fmla="*/ 464057 h 914400"/>
              <a:gd name="connsiteX2" fmla="*/ 21265 w 58007"/>
              <a:gd name="connsiteY2" fmla="*/ 914400 h 914400"/>
              <a:gd name="connsiteX0" fmla="*/ 0 w 58001"/>
              <a:gd name="connsiteY0" fmla="*/ 0 h 914400"/>
              <a:gd name="connsiteX1" fmla="*/ 57786 w 58001"/>
              <a:gd name="connsiteY1" fmla="*/ 464057 h 914400"/>
              <a:gd name="connsiteX2" fmla="*/ 21265 w 58001"/>
              <a:gd name="connsiteY2" fmla="*/ 914400 h 914400"/>
              <a:gd name="connsiteX0" fmla="*/ 0 w 58014"/>
              <a:gd name="connsiteY0" fmla="*/ 0 h 914400"/>
              <a:gd name="connsiteX1" fmla="*/ 57786 w 58014"/>
              <a:gd name="connsiteY1" fmla="*/ 464057 h 914400"/>
              <a:gd name="connsiteX2" fmla="*/ 21265 w 58014"/>
              <a:gd name="connsiteY2" fmla="*/ 914400 h 914400"/>
              <a:gd name="connsiteX0" fmla="*/ 0 w 58234"/>
              <a:gd name="connsiteY0" fmla="*/ 0 h 914400"/>
              <a:gd name="connsiteX1" fmla="*/ 57786 w 58234"/>
              <a:gd name="connsiteY1" fmla="*/ 464057 h 914400"/>
              <a:gd name="connsiteX2" fmla="*/ 21265 w 58234"/>
              <a:gd name="connsiteY2" fmla="*/ 914400 h 914400"/>
              <a:gd name="connsiteX0" fmla="*/ 0 w 57799"/>
              <a:gd name="connsiteY0" fmla="*/ 0 h 897183"/>
              <a:gd name="connsiteX1" fmla="*/ 57786 w 57799"/>
              <a:gd name="connsiteY1" fmla="*/ 464057 h 897183"/>
              <a:gd name="connsiteX2" fmla="*/ 2774 w 57799"/>
              <a:gd name="connsiteY2" fmla="*/ 897183 h 897183"/>
              <a:gd name="connsiteX0" fmla="*/ 0 w 57908"/>
              <a:gd name="connsiteY0" fmla="*/ 0 h 897183"/>
              <a:gd name="connsiteX1" fmla="*/ 57786 w 57908"/>
              <a:gd name="connsiteY1" fmla="*/ 464057 h 897183"/>
              <a:gd name="connsiteX2" fmla="*/ 2774 w 57908"/>
              <a:gd name="connsiteY2" fmla="*/ 897183 h 897183"/>
              <a:gd name="connsiteX0" fmla="*/ 0 w 59707"/>
              <a:gd name="connsiteY0" fmla="*/ 0 h 897183"/>
              <a:gd name="connsiteX1" fmla="*/ 59635 w 59707"/>
              <a:gd name="connsiteY1" fmla="*/ 416709 h 897183"/>
              <a:gd name="connsiteX2" fmla="*/ 2774 w 59707"/>
              <a:gd name="connsiteY2" fmla="*/ 897183 h 897183"/>
              <a:gd name="connsiteX0" fmla="*/ 0 w 59788"/>
              <a:gd name="connsiteY0" fmla="*/ 0 h 897183"/>
              <a:gd name="connsiteX1" fmla="*/ 59635 w 59788"/>
              <a:gd name="connsiteY1" fmla="*/ 416709 h 897183"/>
              <a:gd name="connsiteX2" fmla="*/ 2774 w 59788"/>
              <a:gd name="connsiteY2" fmla="*/ 897183 h 897183"/>
              <a:gd name="connsiteX0" fmla="*/ 0 w 60021"/>
              <a:gd name="connsiteY0" fmla="*/ 0 h 897183"/>
              <a:gd name="connsiteX1" fmla="*/ 59635 w 60021"/>
              <a:gd name="connsiteY1" fmla="*/ 416709 h 897183"/>
              <a:gd name="connsiteX2" fmla="*/ 2774 w 60021"/>
              <a:gd name="connsiteY2" fmla="*/ 897183 h 897183"/>
              <a:gd name="connsiteX0" fmla="*/ 0 w 59690"/>
              <a:gd name="connsiteY0" fmla="*/ 0 h 897183"/>
              <a:gd name="connsiteX1" fmla="*/ 59635 w 59690"/>
              <a:gd name="connsiteY1" fmla="*/ 416709 h 897183"/>
              <a:gd name="connsiteX2" fmla="*/ 2774 w 59690"/>
              <a:gd name="connsiteY2" fmla="*/ 897183 h 897183"/>
            </a:gdLst>
            <a:ahLst/>
            <a:cxnLst>
              <a:cxn ang="0">
                <a:pos x="connsiteX0" y="connsiteY0"/>
              </a:cxn>
              <a:cxn ang="0">
                <a:pos x="connsiteX1" y="connsiteY1"/>
              </a:cxn>
              <a:cxn ang="0">
                <a:pos x="connsiteX2" y="connsiteY2"/>
              </a:cxn>
            </a:cxnLst>
            <a:rect l="l" t="t" r="r" b="b"/>
            <a:pathLst>
              <a:path w="59690" h="897183">
                <a:moveTo>
                  <a:pt x="0" y="0"/>
                </a:moveTo>
                <a:cubicBezTo>
                  <a:pt x="47326" y="77329"/>
                  <a:pt x="60671" y="331749"/>
                  <a:pt x="59635" y="416709"/>
                </a:cubicBezTo>
                <a:cubicBezTo>
                  <a:pt x="58599" y="501673"/>
                  <a:pt x="60097" y="726303"/>
                  <a:pt x="2774" y="897183"/>
                </a:cubicBezTo>
              </a:path>
            </a:pathLst>
          </a:custGeom>
          <a:ln w="38100" cap="rnd">
            <a:prstDash val="solid"/>
            <a:headEnd type="none"/>
            <a:tailEnd type="arrow"/>
          </a:ln>
        </p:spPr>
        <p:style>
          <a:lnRef idx="3">
            <a:schemeClr val="accent4"/>
          </a:lnRef>
          <a:fillRef idx="0">
            <a:schemeClr val="accent4"/>
          </a:fillRef>
          <a:effectRef idx="2">
            <a:schemeClr val="accent4"/>
          </a:effectRef>
          <a:fontRef idx="minor">
            <a:schemeClr val="tx1"/>
          </a:fontRef>
        </p:style>
        <p:txBody>
          <a:bodyPr lIns="117208" tIns="58604" rIns="117208" bIns="58604" rtlCol="0" anchor="ctr"/>
          <a:lstStyle/>
          <a:p>
            <a:pPr algn="ctr" defTabSz="1172078"/>
            <a:endParaRPr lang="en-US">
              <a:gradFill>
                <a:gsLst>
                  <a:gs pos="0">
                    <a:prstClr val="black"/>
                  </a:gs>
                  <a:gs pos="100000">
                    <a:prstClr val="black"/>
                  </a:gs>
                </a:gsLst>
                <a:lin ang="5400000" scaled="0"/>
              </a:gradFill>
            </a:endParaRPr>
          </a:p>
        </p:txBody>
      </p:sp>
      <p:sp>
        <p:nvSpPr>
          <p:cNvPr id="64" name="Rectangle 63"/>
          <p:cNvSpPr/>
          <p:nvPr/>
        </p:nvSpPr>
        <p:spPr>
          <a:xfrm rot="16200000">
            <a:off x="2188488" y="2574318"/>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1</a:t>
            </a:r>
          </a:p>
        </p:txBody>
      </p:sp>
      <p:sp>
        <p:nvSpPr>
          <p:cNvPr id="65" name="Rectangle 64"/>
          <p:cNvSpPr/>
          <p:nvPr/>
        </p:nvSpPr>
        <p:spPr>
          <a:xfrm rot="16200000">
            <a:off x="2188489" y="3963505"/>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2</a:t>
            </a:r>
          </a:p>
        </p:txBody>
      </p:sp>
      <p:sp>
        <p:nvSpPr>
          <p:cNvPr id="66" name="Rectangle 65"/>
          <p:cNvSpPr/>
          <p:nvPr/>
        </p:nvSpPr>
        <p:spPr>
          <a:xfrm rot="16200000">
            <a:off x="2188491" y="5446558"/>
            <a:ext cx="997619" cy="349185"/>
          </a:xfrm>
          <a:prstGeom prst="rect">
            <a:avLst/>
          </a:prstGeom>
        </p:spPr>
        <p:txBody>
          <a:bodyPr wrap="none" lIns="117208" tIns="58604" rIns="117208" bIns="58604">
            <a:spAutoFit/>
          </a:bodyPr>
          <a:lstStyle/>
          <a:p>
            <a:pPr algn="ctr" defTabSz="1171692"/>
            <a:r>
              <a:rPr lang="en-US" sz="1500" dirty="0">
                <a:gradFill>
                  <a:gsLst>
                    <a:gs pos="0">
                      <a:prstClr val="black"/>
                    </a:gs>
                    <a:gs pos="100000">
                      <a:prstClr val="black"/>
                    </a:gs>
                  </a:gsLst>
                  <a:lin ang="5400000" scaled="0"/>
                </a:gradFill>
              </a:rPr>
              <a:t>Replica 3</a:t>
            </a:r>
          </a:p>
        </p:txBody>
      </p:sp>
      <p:sp>
        <p:nvSpPr>
          <p:cNvPr id="67" name="Can 66"/>
          <p:cNvSpPr/>
          <p:nvPr/>
        </p:nvSpPr>
        <p:spPr bwMode="auto">
          <a:xfrm>
            <a:off x="1184324" y="3820177"/>
            <a:ext cx="762000" cy="689651"/>
          </a:xfrm>
          <a:prstGeom prst="can">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2600" dirty="0">
                <a:gradFill>
                  <a:gsLst>
                    <a:gs pos="0">
                      <a:prstClr val="black"/>
                    </a:gs>
                    <a:gs pos="100000">
                      <a:prstClr val="black"/>
                    </a:gs>
                  </a:gsLst>
                  <a:lin ang="5400000" scaled="0"/>
                </a:gradFill>
              </a:rPr>
              <a:t>DB</a:t>
            </a:r>
          </a:p>
        </p:txBody>
      </p:sp>
      <p:sp>
        <p:nvSpPr>
          <p:cNvPr id="68" name="Can 67"/>
          <p:cNvSpPr/>
          <p:nvPr/>
        </p:nvSpPr>
        <p:spPr bwMode="auto">
          <a:xfrm>
            <a:off x="3346223" y="2698565"/>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69" name="Can 68"/>
          <p:cNvSpPr/>
          <p:nvPr/>
        </p:nvSpPr>
        <p:spPr bwMode="auto">
          <a:xfrm>
            <a:off x="3350374" y="4075463"/>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70" name="Can 69"/>
          <p:cNvSpPr/>
          <p:nvPr/>
        </p:nvSpPr>
        <p:spPr bwMode="auto">
          <a:xfrm>
            <a:off x="3369153" y="5507477"/>
            <a:ext cx="662000" cy="544308"/>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endParaRPr lang="en-US" sz="2100" dirty="0">
              <a:gradFill>
                <a:gsLst>
                  <a:gs pos="0">
                    <a:prstClr val="black"/>
                  </a:gs>
                  <a:gs pos="100000">
                    <a:prstClr val="black"/>
                  </a:gs>
                </a:gsLst>
                <a:lin ang="5400000" scaled="0"/>
              </a:gradFill>
            </a:endParaRPr>
          </a:p>
        </p:txBody>
      </p:sp>
      <p:sp>
        <p:nvSpPr>
          <p:cNvPr id="71" name="Text Placeholder 2"/>
          <p:cNvSpPr txBox="1">
            <a:spLocks/>
          </p:cNvSpPr>
          <p:nvPr/>
        </p:nvSpPr>
        <p:spPr>
          <a:xfrm>
            <a:off x="4551481" y="3486938"/>
            <a:ext cx="4440119" cy="2744694"/>
          </a:xfrm>
          <a:prstGeom prst="rect">
            <a:avLst/>
          </a:prstGeom>
          <a:noFill/>
          <a:ln w="12700" algn="ctr">
            <a:noFill/>
            <a:round/>
            <a:headEnd/>
            <a:tailEnd/>
          </a:ln>
          <a:effectLst/>
        </p:spPr>
        <p:txBody>
          <a:bodyPr vert="horz" wrap="square" lIns="117187" tIns="58595" rIns="117187" bIns="58595" rtlCol="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indent="-347663">
              <a:spcAft>
                <a:spcPts val="769"/>
              </a:spcAft>
            </a:pPr>
            <a:r>
              <a:rPr lang="en-US" sz="1800" dirty="0" smtClean="0">
                <a:solidFill>
                  <a:prstClr val="black"/>
                </a:solidFill>
              </a:rPr>
              <a:t>Cloud relational database based on </a:t>
            </a:r>
            <a:br>
              <a:rPr lang="en-US" sz="1800" dirty="0" smtClean="0">
                <a:solidFill>
                  <a:prstClr val="black"/>
                </a:solidFill>
              </a:rPr>
            </a:br>
            <a:r>
              <a:rPr lang="en-US" sz="1800" dirty="0" smtClean="0">
                <a:solidFill>
                  <a:prstClr val="black"/>
                </a:solidFill>
              </a:rPr>
              <a:t>SQL Server engine</a:t>
            </a:r>
          </a:p>
          <a:p>
            <a:pPr marL="347663" indent="-347663">
              <a:spcAft>
                <a:spcPts val="769"/>
              </a:spcAft>
            </a:pPr>
            <a:r>
              <a:rPr lang="en-US" sz="1800" dirty="0" smtClean="0">
                <a:solidFill>
                  <a:prstClr val="black"/>
                </a:solidFill>
              </a:rPr>
              <a:t>Use same tools, data access frameworks, </a:t>
            </a:r>
            <a:br>
              <a:rPr lang="en-US" sz="1800" dirty="0" smtClean="0">
                <a:solidFill>
                  <a:prstClr val="black"/>
                </a:solidFill>
              </a:rPr>
            </a:br>
            <a:r>
              <a:rPr lang="en-US" sz="1800" dirty="0" smtClean="0">
                <a:solidFill>
                  <a:prstClr val="black"/>
                </a:solidFill>
              </a:rPr>
              <a:t>T-SQL based language</a:t>
            </a:r>
          </a:p>
          <a:p>
            <a:pPr marL="347663" indent="-347663">
              <a:spcAft>
                <a:spcPts val="769"/>
              </a:spcAft>
            </a:pPr>
            <a:r>
              <a:rPr lang="en-US" sz="1800" dirty="0" smtClean="0">
                <a:solidFill>
                  <a:prstClr val="black"/>
                </a:solidFill>
              </a:rPr>
              <a:t>Global datacenters</a:t>
            </a:r>
          </a:p>
          <a:p>
            <a:pPr marL="347663" indent="-347663">
              <a:spcAft>
                <a:spcPts val="769"/>
              </a:spcAft>
            </a:pPr>
            <a:r>
              <a:rPr lang="en-US" sz="1800" dirty="0" smtClean="0">
                <a:solidFill>
                  <a:prstClr val="black"/>
                </a:solidFill>
              </a:rPr>
              <a:t>High Availability and Redundancy</a:t>
            </a:r>
          </a:p>
          <a:p>
            <a:pPr marL="576263" lvl="1" indent="-228600" defTabSz="1172078">
              <a:tabLst>
                <a:tab pos="576263" algn="l"/>
              </a:tabLst>
            </a:pPr>
            <a:r>
              <a:rPr lang="en-US" sz="1100" dirty="0" smtClean="0">
                <a:solidFill>
                  <a:prstClr val="black"/>
                </a:solidFill>
              </a:rPr>
              <a:t>Reads are completed at the primary</a:t>
            </a:r>
          </a:p>
          <a:p>
            <a:pPr marL="576263" lvl="1" indent="-228600" defTabSz="1172078">
              <a:tabLst>
                <a:tab pos="576263" algn="l"/>
              </a:tabLst>
            </a:pPr>
            <a:r>
              <a:rPr lang="en-US" sz="1100" dirty="0" smtClean="0">
                <a:solidFill>
                  <a:prstClr val="black"/>
                </a:solidFill>
              </a:rPr>
              <a:t>Writes are replicated to a quorum of </a:t>
            </a:r>
            <a:r>
              <a:rPr lang="en-US" sz="1100" dirty="0" err="1" smtClean="0">
                <a:solidFill>
                  <a:prstClr val="black"/>
                </a:solidFill>
              </a:rPr>
              <a:t>secondaries</a:t>
            </a:r>
            <a:endParaRPr lang="en-US" sz="1100" dirty="0">
              <a:solidFill>
                <a:prstClr val="black"/>
              </a:solidFill>
            </a:endParaRPr>
          </a:p>
        </p:txBody>
      </p:sp>
      <p:grpSp>
        <p:nvGrpSpPr>
          <p:cNvPr id="72" name="Group 71"/>
          <p:cNvGrpSpPr/>
          <p:nvPr/>
        </p:nvGrpSpPr>
        <p:grpSpPr>
          <a:xfrm>
            <a:off x="4800600" y="1524000"/>
            <a:ext cx="3818441" cy="2155293"/>
            <a:chOff x="4498529" y="956774"/>
            <a:chExt cx="3846354" cy="2635222"/>
          </a:xfrm>
        </p:grpSpPr>
        <p:pic>
          <p:nvPicPr>
            <p:cNvPr id="73" name="Picture 2" descr="D:\Microsoft\DVD 36\DVD_ART36\Artwork_Imagery\Icons - Illustrations\Maps Globes\world map blank.png"/>
            <p:cNvPicPr>
              <a:picLocks noChangeAspect="1" noChangeArrowheads="1"/>
            </p:cNvPicPr>
            <p:nvPr/>
          </p:nvPicPr>
          <p:blipFill rotWithShape="1">
            <a:blip r:embed="rId5">
              <a:extLst>
                <a:ext uri="{28A0092B-C50C-407E-A947-70E740481C1C}">
                  <a14:useLocalDpi xmlns:a14="http://schemas.microsoft.com/office/drawing/2010/main" val="0"/>
                </a:ext>
              </a:extLst>
            </a:blip>
            <a:srcRect b="8829"/>
            <a:stretch/>
          </p:blipFill>
          <p:spPr bwMode="auto">
            <a:xfrm>
              <a:off x="4498529" y="956774"/>
              <a:ext cx="3846354" cy="263522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980" y="1914527"/>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5"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6485" y="1981203"/>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6"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6928" y="1676403"/>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7"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423" y="1752600"/>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8"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3080" y="2524128"/>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9" name="Picture 3" descr="D:\Microsoft\DVD 36\DVD_ART36\Artwork_Imagery\Shapes\Bullets\Green G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0245" y="2066928"/>
              <a:ext cx="164349" cy="219075"/>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8317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1"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SQL Database </a:t>
            </a:r>
            <a:r>
              <a:rPr lang="en-US" sz="4000" b="1" spc="-150" dirty="0" err="1"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vs</a:t>
            </a: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 SQL Server</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1" name="Text Placeholder 2"/>
          <p:cNvSpPr txBox="1">
            <a:spLocks/>
          </p:cNvSpPr>
          <p:nvPr/>
        </p:nvSpPr>
        <p:spPr>
          <a:xfrm>
            <a:off x="685800" y="1763320"/>
            <a:ext cx="7696200" cy="4160467"/>
          </a:xfrm>
          <a:prstGeom prst="rect">
            <a:avLst/>
          </a:prstGeom>
          <a:noFill/>
          <a:ln w="12700" algn="ctr">
            <a:noFill/>
            <a:round/>
            <a:headEnd/>
            <a:tailEnd/>
          </a:ln>
          <a:effectLst/>
        </p:spPr>
        <p:txBody>
          <a:bodyPr vert="horz" wrap="square" lIns="117187" tIns="58595" rIns="117187" bIns="58595" rtlCol="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Horizontal Scaling</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SQL Server Authentication Only</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Not all T-SQL Commands Supported</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No SSIS</a:t>
            </a:r>
          </a:p>
          <a:p>
            <a:pPr marL="347663">
              <a:spcAft>
                <a:spcPts val="769"/>
              </a:spcAft>
              <a:buSzPct val="85000"/>
              <a:buBlip>
                <a:blip r:embed="rId4"/>
              </a:buBlip>
            </a:pPr>
            <a:r>
              <a:rPr lang="en-US" sz="1400" b="1" dirty="0" smtClean="0">
                <a:solidFill>
                  <a:schemeClr val="tx2">
                    <a:lumMod val="50000"/>
                  </a:schemeClr>
                </a:solidFill>
                <a:latin typeface="Arial" pitchFamily="34" charset="0"/>
                <a:cs typeface="Arial" pitchFamily="34" charset="0"/>
              </a:rPr>
              <a:t>SQL </a:t>
            </a:r>
            <a:r>
              <a:rPr lang="en-US" sz="1400" b="1" dirty="0">
                <a:solidFill>
                  <a:schemeClr val="tx2">
                    <a:lumMod val="50000"/>
                  </a:schemeClr>
                </a:solidFill>
                <a:latin typeface="Arial" pitchFamily="34" charset="0"/>
                <a:cs typeface="Arial" pitchFamily="34" charset="0"/>
              </a:rPr>
              <a:t>Azure Requires Clustered </a:t>
            </a:r>
            <a:r>
              <a:rPr lang="en-US" sz="1400" b="1" dirty="0" smtClean="0">
                <a:solidFill>
                  <a:schemeClr val="tx2">
                    <a:lumMod val="50000"/>
                  </a:schemeClr>
                </a:solidFill>
                <a:latin typeface="Arial" pitchFamily="34" charset="0"/>
                <a:cs typeface="Arial" pitchFamily="34" charset="0"/>
              </a:rPr>
              <a:t>Indexes</a:t>
            </a:r>
            <a:endParaRPr lang="en-US" sz="1400" b="1" dirty="0">
              <a:solidFill>
                <a:schemeClr val="tx2">
                  <a:lumMod val="50000"/>
                </a:schemeClr>
              </a:solidFill>
              <a:latin typeface="Arial" pitchFamily="34" charset="0"/>
              <a:cs typeface="Arial" pitchFamily="34" charset="0"/>
            </a:endParaRP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Lacks Access to System Tables</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Requires SQL Server Management Studio 2008 R2</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Doesn't Support Database Mirroring or Failover Clustering</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No SQL Azure Support for Analysis Services, Replication, Reporting Services, or SQL Server Service Broker</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Offers No SQL CLR Support</a:t>
            </a:r>
          </a:p>
          <a:p>
            <a:pPr marL="347663">
              <a:spcAft>
                <a:spcPts val="769"/>
              </a:spcAft>
              <a:buSzPct val="85000"/>
              <a:buBlip>
                <a:blip r:embed="rId4"/>
              </a:buBlip>
            </a:pPr>
            <a:r>
              <a:rPr lang="en-US" sz="1400" b="1" dirty="0">
                <a:solidFill>
                  <a:schemeClr val="tx2">
                    <a:lumMod val="50000"/>
                  </a:schemeClr>
                </a:solidFill>
                <a:latin typeface="Arial" pitchFamily="34" charset="0"/>
                <a:cs typeface="Arial" pitchFamily="34" charset="0"/>
              </a:rPr>
              <a:t>SQL Azure Doesn't Support Backup and </a:t>
            </a:r>
            <a:r>
              <a:rPr lang="en-US" sz="1400" b="1" dirty="0" smtClean="0">
                <a:solidFill>
                  <a:schemeClr val="tx2">
                    <a:lumMod val="50000"/>
                  </a:schemeClr>
                </a:solidFill>
                <a:latin typeface="Arial" pitchFamily="34" charset="0"/>
                <a:cs typeface="Arial" pitchFamily="34" charset="0"/>
              </a:rPr>
              <a:t>Restore</a:t>
            </a:r>
            <a:endParaRPr lang="en-US" sz="1400" b="1"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22577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457200"/>
            <a:ext cx="8363938" cy="747897"/>
          </a:xfrm>
        </p:spPr>
        <p:txBody>
          <a:bodyPr>
            <a:normAutofit/>
          </a:bodyPr>
          <a:lstStyle/>
          <a:p>
            <a:pPr>
              <a:spcBef>
                <a:spcPct val="20000"/>
              </a:spcBef>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Summary</a:t>
            </a:r>
          </a:p>
        </p:txBody>
      </p:sp>
      <p:sp>
        <p:nvSpPr>
          <p:cNvPr id="3" name="Content Placeholder 2"/>
          <p:cNvSpPr>
            <a:spLocks noGrp="1"/>
          </p:cNvSpPr>
          <p:nvPr>
            <p:ph type="body" sz="quarter" idx="10"/>
          </p:nvPr>
        </p:nvSpPr>
        <p:spPr>
          <a:xfrm>
            <a:off x="389437" y="1884742"/>
            <a:ext cx="8363938" cy="748092"/>
          </a:xfrm>
        </p:spPr>
        <p:txBody>
          <a:bodyPr>
            <a:normAutofit fontScale="92500" lnSpcReduction="20000"/>
          </a:bodyPr>
          <a:lstStyle/>
          <a:p>
            <a:r>
              <a:rPr lang="en-US" sz="2701" dirty="0">
                <a:solidFill>
                  <a:srgbClr val="595959">
                    <a:alpha val="99000"/>
                  </a:srgbClr>
                </a:solidFill>
              </a:rPr>
              <a:t>Windows Azure provides a comprehensive set of services </a:t>
            </a:r>
            <a:br>
              <a:rPr lang="en-US" sz="2701" dirty="0">
                <a:solidFill>
                  <a:srgbClr val="595959">
                    <a:alpha val="99000"/>
                  </a:srgbClr>
                </a:solidFill>
              </a:rPr>
            </a:br>
            <a:r>
              <a:rPr lang="en-US" sz="2701" dirty="0">
                <a:solidFill>
                  <a:srgbClr val="595959">
                    <a:alpha val="99000"/>
                  </a:srgbClr>
                </a:solidFill>
              </a:rPr>
              <a:t>that you can selectively compose to build your cloud apps</a:t>
            </a:r>
          </a:p>
        </p:txBody>
      </p:sp>
      <p:sp>
        <p:nvSpPr>
          <p:cNvPr id="5" name="Rectangle 4"/>
          <p:cNvSpPr/>
          <p:nvPr/>
        </p:nvSpPr>
        <p:spPr>
          <a:xfrm>
            <a:off x="412232" y="2859238"/>
            <a:ext cx="4570809" cy="2216504"/>
          </a:xfrm>
          <a:prstGeom prst="rect">
            <a:avLst/>
          </a:prstGeom>
        </p:spPr>
        <p:txBody>
          <a:bodyPr>
            <a:spAutoFit/>
          </a:bodyPr>
          <a:lstStyle/>
          <a:p>
            <a:r>
              <a:rPr lang="en-US" sz="2101" dirty="0">
                <a:solidFill>
                  <a:srgbClr val="00B0F0">
                    <a:alpha val="99000"/>
                  </a:srgbClr>
                </a:solidFill>
                <a:latin typeface="Segoe UI Light" pitchFamily="34" charset="0"/>
              </a:rPr>
              <a:t>Global Data Center Footprint</a:t>
            </a:r>
          </a:p>
          <a:p>
            <a:r>
              <a:rPr lang="en-US" sz="1350" dirty="0">
                <a:solidFill>
                  <a:srgbClr val="595959">
                    <a:alpha val="99000"/>
                  </a:srgbClr>
                </a:solidFill>
              </a:rPr>
              <a:t>99.95% Monthly SLA.  Pay only for what you use.</a:t>
            </a:r>
          </a:p>
          <a:p>
            <a:endParaRPr lang="en-US" sz="2101" dirty="0"/>
          </a:p>
          <a:p>
            <a:r>
              <a:rPr lang="en-US" sz="2101" dirty="0">
                <a:solidFill>
                  <a:srgbClr val="00B0F0">
                    <a:alpha val="99000"/>
                  </a:srgbClr>
                </a:solidFill>
                <a:latin typeface="Segoe UI Light" pitchFamily="34" charset="0"/>
              </a:rPr>
              <a:t>Flexible &amp; Open Compute Options</a:t>
            </a:r>
          </a:p>
          <a:p>
            <a:r>
              <a:rPr lang="en-US" sz="1350" dirty="0">
                <a:solidFill>
                  <a:srgbClr val="595959">
                    <a:alpha val="99000"/>
                  </a:srgbClr>
                </a:solidFill>
              </a:rPr>
              <a:t>Virtual Machines, Web Sites, &amp; Cloud Services</a:t>
            </a:r>
          </a:p>
          <a:p>
            <a:endParaRPr lang="en-US" sz="1350" dirty="0"/>
          </a:p>
          <a:p>
            <a:r>
              <a:rPr lang="en-US" sz="2101" dirty="0">
                <a:solidFill>
                  <a:srgbClr val="00B0F0">
                    <a:alpha val="99000"/>
                  </a:srgbClr>
                </a:solidFill>
                <a:latin typeface="Segoe UI Light" pitchFamily="34" charset="0"/>
              </a:rPr>
              <a:t>Managed Building Block Services</a:t>
            </a:r>
          </a:p>
          <a:p>
            <a:r>
              <a:rPr lang="en-US" sz="1350" dirty="0">
                <a:solidFill>
                  <a:srgbClr val="595959">
                    <a:alpha val="99000"/>
                  </a:srgbClr>
                </a:solidFill>
              </a:rPr>
              <a:t>SQL Database, Cache, Service Bus, </a:t>
            </a:r>
            <a:r>
              <a:rPr lang="en-US" sz="1350">
                <a:solidFill>
                  <a:srgbClr val="595959">
                    <a:alpha val="99000"/>
                  </a:srgbClr>
                </a:solidFill>
              </a:rPr>
              <a:t>&amp; more </a:t>
            </a:r>
            <a:endParaRPr lang="en-US" sz="1350" dirty="0">
              <a:solidFill>
                <a:srgbClr val="595959">
                  <a:alpha val="99000"/>
                </a:srgbClr>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633" y="2958089"/>
            <a:ext cx="4188603" cy="2423774"/>
          </a:xfrm>
          <a:prstGeom prst="rect">
            <a:avLst/>
          </a:prstGeom>
        </p:spPr>
      </p:pic>
    </p:spTree>
    <p:extLst>
      <p:ext uri="{BB962C8B-B14F-4D97-AF65-F5344CB8AC3E}">
        <p14:creationId xmlns:p14="http://schemas.microsoft.com/office/powerpoint/2010/main" val="311380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914400" y="2286000"/>
            <a:ext cx="7391400" cy="2667000"/>
          </a:xfrm>
        </p:spPr>
        <p:txBody>
          <a:bodyPr>
            <a:normAutofit fontScale="77500" lnSpcReduction="20000"/>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Windows Azure is An</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Economic Discussion </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Not </a:t>
            </a:r>
          </a:p>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A Technical Discussion</a:t>
            </a:r>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3730506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ubtitle 2"/>
          <p:cNvSpPr>
            <a:spLocks noGrp="1"/>
          </p:cNvSpPr>
          <p:nvPr>
            <p:ph type="subTitle" idx="1"/>
          </p:nvPr>
        </p:nvSpPr>
        <p:spPr>
          <a:xfrm>
            <a:off x="914400" y="2286000"/>
            <a:ext cx="7391400" cy="2667000"/>
          </a:xfrm>
        </p:spPr>
        <p:txBody>
          <a:bodyPr>
            <a:normAutofit/>
          </a:bodyPr>
          <a:lstStyle/>
          <a:p>
            <a:r>
              <a:rPr lang="en-US" sz="54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WAI</a:t>
            </a:r>
            <a:r>
              <a:rPr lang="en-US" sz="4800" b="1" spc="-150" baseline="4500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2</a:t>
            </a:r>
          </a:p>
          <a:p>
            <a:r>
              <a:rPr lang="en-US" b="1" spc="-150" dirty="0">
                <a:ln>
                  <a:solidFill>
                    <a:schemeClr val="bg1">
                      <a:alpha val="60000"/>
                    </a:schemeClr>
                  </a:solidFill>
                </a:ln>
                <a:solidFill>
                  <a:schemeClr val="accent1">
                    <a:lumMod val="50000"/>
                  </a:schemeClr>
                </a:solidFill>
                <a:effectLst>
                  <a:outerShdw blurRad="25400" dist="25400" dir="5400000" algn="t" rotWithShape="0">
                    <a:prstClr val="black">
                      <a:alpha val="15000"/>
                    </a:prstClr>
                  </a:outerShdw>
                </a:effectLst>
                <a:latin typeface="Arial" pitchFamily="34" charset="0"/>
                <a:cs typeface="Arial" pitchFamily="34" charset="0"/>
              </a:rPr>
              <a:t>Windows Azure</a:t>
            </a:r>
          </a:p>
          <a:p>
            <a:r>
              <a:rPr lang="en-US" b="1" spc="-150" dirty="0">
                <a:ln>
                  <a:solidFill>
                    <a:schemeClr val="bg1">
                      <a:alpha val="60000"/>
                    </a:schemeClr>
                  </a:solidFill>
                </a:ln>
                <a:solidFill>
                  <a:schemeClr val="accent1">
                    <a:lumMod val="50000"/>
                  </a:schemeClr>
                </a:solidFill>
                <a:effectLst>
                  <a:outerShdw blurRad="25400" dist="25400" dir="5400000" algn="t" rotWithShape="0">
                    <a:prstClr val="black">
                      <a:alpha val="15000"/>
                    </a:prstClr>
                  </a:outerShdw>
                </a:effectLst>
                <a:latin typeface="Arial" pitchFamily="34" charset="0"/>
                <a:cs typeface="Arial" pitchFamily="34" charset="0"/>
              </a:rPr>
              <a:t>The Power of Instant Infrastructure</a:t>
            </a:r>
          </a:p>
          <a:p>
            <a:endParaRPr lang="en-US" b="1" dirty="0" smtClean="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345340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895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Microsoft </a:t>
            </a:r>
            <a:r>
              <a:rPr lang="en-US" sz="5400" b="1" spc="-150" dirty="0" err="1"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DataCenters</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5957135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Data Centers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2200275"/>
            <a:ext cx="3600197" cy="3878226"/>
          </a:xfrm>
          <a:prstGeom prst="rect">
            <a:avLst/>
          </a:prstGeom>
          <a:solidFill>
            <a:schemeClr val="tx2"/>
          </a:solidFill>
        </p:spPr>
      </p:pic>
      <p:pic>
        <p:nvPicPr>
          <p:cNvPr id="4" name="Picture 3"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8534" y="2209800"/>
            <a:ext cx="1943606" cy="3878226"/>
          </a:xfrm>
          <a:prstGeom prst="rect">
            <a:avLst/>
          </a:prstGeom>
          <a:solidFill>
            <a:schemeClr val="tx2"/>
          </a:solid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6" cstate="screen">
            <a:extLst>
              <a:ext uri="{28A0092B-C50C-407E-A947-70E740481C1C}">
                <a14:useLocalDpi xmlns:a14="http://schemas.microsoft.com/office/drawing/2010/main"/>
              </a:ext>
            </a:extLst>
          </a:blip>
          <a:srcRect r="-1748"/>
          <a:stretch>
            <a:fillRect/>
          </a:stretch>
        </p:blipFill>
        <p:spPr bwMode="auto">
          <a:xfrm>
            <a:off x="5559285" y="2209800"/>
            <a:ext cx="3584715" cy="3878226"/>
          </a:xfrm>
          <a:prstGeom prst="rect">
            <a:avLst/>
          </a:prstGeom>
          <a:solidFill>
            <a:schemeClr val="tx2"/>
          </a:solidFill>
        </p:spPr>
      </p:pic>
      <p:sp>
        <p:nvSpPr>
          <p:cNvPr id="6" name="TextBox 5"/>
          <p:cNvSpPr txBox="1">
            <a:spLocks noChangeArrowheads="1"/>
          </p:cNvSpPr>
          <p:nvPr/>
        </p:nvSpPr>
        <p:spPr bwMode="auto">
          <a:xfrm>
            <a:off x="453879" y="1524000"/>
            <a:ext cx="2689643" cy="707886"/>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North America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7" name="TextBox 8"/>
          <p:cNvSpPr txBox="1">
            <a:spLocks noChangeArrowheads="1"/>
          </p:cNvSpPr>
          <p:nvPr/>
        </p:nvSpPr>
        <p:spPr bwMode="auto">
          <a:xfrm>
            <a:off x="4219750" y="4056433"/>
            <a:ext cx="1536939" cy="369888"/>
          </a:xfrm>
          <a:prstGeom prst="rect">
            <a:avLst/>
          </a:prstGeom>
          <a:noFill/>
          <a:ln w="9525">
            <a:noFill/>
            <a:miter lim="800000"/>
            <a:headEnd/>
            <a:tailEnd/>
          </a:ln>
        </p:spPr>
        <p:txBody>
          <a:bodyPr wrap="square">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8" name="TextBox 9"/>
          <p:cNvSpPr txBox="1">
            <a:spLocks noChangeArrowheads="1"/>
          </p:cNvSpPr>
          <p:nvPr/>
        </p:nvSpPr>
        <p:spPr bwMode="auto">
          <a:xfrm>
            <a:off x="3799900" y="1545350"/>
            <a:ext cx="1560874" cy="707886"/>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Europe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
        <p:nvSpPr>
          <p:cNvPr id="9" name="TextBox 9"/>
          <p:cNvSpPr txBox="1">
            <a:spLocks noChangeArrowheads="1"/>
          </p:cNvSpPr>
          <p:nvPr/>
        </p:nvSpPr>
        <p:spPr bwMode="auto">
          <a:xfrm>
            <a:off x="6055964" y="1562520"/>
            <a:ext cx="2583711" cy="400110"/>
          </a:xfrm>
          <a:prstGeom prst="rect">
            <a:avLst/>
          </a:prstGeom>
          <a:noFill/>
          <a:ln w="9525">
            <a:noFill/>
            <a:miter lim="800000"/>
            <a:headEnd/>
            <a:tailEnd/>
          </a:ln>
        </p:spPr>
        <p:txBody>
          <a:bodyPr wrap="square">
            <a:spAutoFit/>
          </a:bodyPr>
          <a:lstStyle/>
          <a:p>
            <a:pPr algn="ctr" eaLnBrk="0" hangingPunct="0"/>
            <a:r>
              <a:rPr lang="en-US" sz="2000" b="1" dirty="0" smtClean="0">
                <a:gradFill>
                  <a:gsLst>
                    <a:gs pos="0">
                      <a:schemeClr val="tx1"/>
                    </a:gs>
                    <a:gs pos="86000">
                      <a:schemeClr val="tx1"/>
                    </a:gs>
                  </a:gsLst>
                  <a:lin ang="5400000" scaled="0"/>
                </a:gradFill>
                <a:effectLst>
                  <a:outerShdw blurRad="63500" algn="ctr" rotWithShape="0">
                    <a:schemeClr val="tx1">
                      <a:alpha val="60000"/>
                    </a:schemeClr>
                  </a:outerShdw>
                </a:effectLst>
              </a:rPr>
              <a:t>Asia Pacific Region </a:t>
            </a:r>
            <a:endPar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endParaRPr>
          </a:p>
        </p:txBody>
      </p:sp>
      <p:grpSp>
        <p:nvGrpSpPr>
          <p:cNvPr id="10" name="Group 9"/>
          <p:cNvGrpSpPr/>
          <p:nvPr/>
        </p:nvGrpSpPr>
        <p:grpSpPr>
          <a:xfrm>
            <a:off x="1772111" y="3339328"/>
            <a:ext cx="443028" cy="394473"/>
            <a:chOff x="1933575" y="510402"/>
            <a:chExt cx="590550" cy="394473"/>
          </a:xfrm>
        </p:grpSpPr>
        <p:sp>
          <p:nvSpPr>
            <p:cNvPr id="11" name="Oval 1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 name="Group 110"/>
            <p:cNvGrpSpPr/>
            <p:nvPr/>
          </p:nvGrpSpPr>
          <p:grpSpPr>
            <a:xfrm>
              <a:off x="2048154" y="510402"/>
              <a:ext cx="407419" cy="345058"/>
              <a:chOff x="-2293085" y="806266"/>
              <a:chExt cx="319677" cy="345058"/>
            </a:xfrm>
          </p:grpSpPr>
          <p:pic>
            <p:nvPicPr>
              <p:cNvPr id="13"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15" name="TextBox 13"/>
          <p:cNvSpPr txBox="1">
            <a:spLocks noChangeArrowheads="1"/>
          </p:cNvSpPr>
          <p:nvPr/>
        </p:nvSpPr>
        <p:spPr bwMode="auto">
          <a:xfrm>
            <a:off x="2400925" y="3924067"/>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 Central – U.S. </a:t>
            </a:r>
          </a:p>
        </p:txBody>
      </p:sp>
      <p:grpSp>
        <p:nvGrpSpPr>
          <p:cNvPr id="16" name="Group 15"/>
          <p:cNvGrpSpPr/>
          <p:nvPr/>
        </p:nvGrpSpPr>
        <p:grpSpPr>
          <a:xfrm>
            <a:off x="1643490" y="3748903"/>
            <a:ext cx="443028" cy="39447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21" name="Straight Connector 20"/>
          <p:cNvCxnSpPr/>
          <p:nvPr/>
        </p:nvCxnSpPr>
        <p:spPr>
          <a:xfrm flipV="1">
            <a:off x="2057936" y="4086225"/>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808611" y="3120253"/>
            <a:ext cx="443028" cy="394473"/>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4754667" y="3552899"/>
            <a:ext cx="791375"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W. Europe  </a:t>
            </a:r>
          </a:p>
        </p:txBody>
      </p:sp>
      <p:cxnSp>
        <p:nvCxnSpPr>
          <p:cNvPr id="28" name="Straight Connector 27"/>
          <p:cNvCxnSpPr/>
          <p:nvPr/>
        </p:nvCxnSpPr>
        <p:spPr>
          <a:xfrm flipV="1">
            <a:off x="4551754" y="3695700"/>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9" name="TextBox 13"/>
          <p:cNvSpPr txBox="1">
            <a:spLocks noChangeArrowheads="1"/>
          </p:cNvSpPr>
          <p:nvPr/>
        </p:nvSpPr>
        <p:spPr bwMode="auto">
          <a:xfrm>
            <a:off x="2408072" y="3540783"/>
            <a:ext cx="1097128"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N. Central – U.S. </a:t>
            </a:r>
          </a:p>
        </p:txBody>
      </p:sp>
      <p:cxnSp>
        <p:nvCxnSpPr>
          <p:cNvPr id="30" name="Straight Connector 29"/>
          <p:cNvCxnSpPr/>
          <p:nvPr/>
        </p:nvCxnSpPr>
        <p:spPr>
          <a:xfrm flipV="1">
            <a:off x="2188952" y="3676650"/>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 name="TextBox 13"/>
          <p:cNvSpPr txBox="1">
            <a:spLocks noChangeArrowheads="1"/>
          </p:cNvSpPr>
          <p:nvPr/>
        </p:nvSpPr>
        <p:spPr bwMode="auto">
          <a:xfrm>
            <a:off x="4754667" y="3123458"/>
            <a:ext cx="791374" cy="246221"/>
          </a:xfrm>
          <a:prstGeom prst="rect">
            <a:avLst/>
          </a:prstGeom>
          <a:solidFill>
            <a:schemeClr val="tx1">
              <a:alpha val="69000"/>
            </a:schemeClr>
          </a:solidFill>
          <a:ln w="9525">
            <a:noFill/>
            <a:miter lim="800000"/>
            <a:headEnd/>
            <a:tailEnd/>
          </a:ln>
        </p:spPr>
        <p:txBody>
          <a:bodyPr wrap="square">
            <a:spAutoFit/>
          </a:bodyPr>
          <a:lstStyle/>
          <a:p>
            <a:r>
              <a:rPr lang="en-US" sz="1000" dirty="0" smtClean="0">
                <a:solidFill>
                  <a:schemeClr val="bg1"/>
                </a:solidFill>
                <a:effectLst>
                  <a:outerShdw blurRad="63500" algn="ctr" rotWithShape="0">
                    <a:schemeClr val="tx1">
                      <a:alpha val="60000"/>
                    </a:schemeClr>
                  </a:outerShdw>
                </a:effectLst>
              </a:rPr>
              <a:t>N. Europe  </a:t>
            </a:r>
          </a:p>
        </p:txBody>
      </p:sp>
      <p:cxnSp>
        <p:nvCxnSpPr>
          <p:cNvPr id="32" name="Straight Connector 31"/>
          <p:cNvCxnSpPr>
            <a:stCxn id="26" idx="3"/>
          </p:cNvCxnSpPr>
          <p:nvPr/>
        </p:nvCxnSpPr>
        <p:spPr>
          <a:xfrm flipV="1">
            <a:off x="4200212" y="3245328"/>
            <a:ext cx="355797" cy="101521"/>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6702583" y="3842058"/>
            <a:ext cx="443028" cy="394473"/>
            <a:chOff x="1933575" y="510402"/>
            <a:chExt cx="590550" cy="394473"/>
          </a:xfrm>
        </p:grpSpPr>
        <p:sp>
          <p:nvSpPr>
            <p:cNvPr id="34" name="Oval 3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35" name="Group 110"/>
            <p:cNvGrpSpPr/>
            <p:nvPr/>
          </p:nvGrpSpPr>
          <p:grpSpPr>
            <a:xfrm>
              <a:off x="2048154" y="510402"/>
              <a:ext cx="407419" cy="345058"/>
              <a:chOff x="-2293085" y="806266"/>
              <a:chExt cx="319677" cy="345058"/>
            </a:xfrm>
          </p:grpSpPr>
          <p:pic>
            <p:nvPicPr>
              <p:cNvPr id="36"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7"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8" name="TextBox 13"/>
          <p:cNvSpPr txBox="1">
            <a:spLocks noChangeArrowheads="1"/>
          </p:cNvSpPr>
          <p:nvPr/>
        </p:nvSpPr>
        <p:spPr bwMode="auto">
          <a:xfrm>
            <a:off x="7318425" y="4514035"/>
            <a:ext cx="651349"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S.E. Asia</a:t>
            </a:r>
          </a:p>
        </p:txBody>
      </p:sp>
      <p:grpSp>
        <p:nvGrpSpPr>
          <p:cNvPr id="39" name="Group 38"/>
          <p:cNvGrpSpPr/>
          <p:nvPr/>
        </p:nvGrpSpPr>
        <p:grpSpPr>
          <a:xfrm>
            <a:off x="6566816" y="4272778"/>
            <a:ext cx="443028" cy="394473"/>
            <a:chOff x="1933575" y="510402"/>
            <a:chExt cx="590550" cy="394473"/>
          </a:xfrm>
        </p:grpSpPr>
        <p:sp>
          <p:nvSpPr>
            <p:cNvPr id="40" name="Oval 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41" name="Group 110"/>
            <p:cNvGrpSpPr/>
            <p:nvPr/>
          </p:nvGrpSpPr>
          <p:grpSpPr>
            <a:xfrm>
              <a:off x="2048154" y="510402"/>
              <a:ext cx="407419" cy="345058"/>
              <a:chOff x="-2293085" y="806266"/>
              <a:chExt cx="319677" cy="345058"/>
            </a:xfrm>
          </p:grpSpPr>
          <p:pic>
            <p:nvPicPr>
              <p:cNvPr id="4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44" name="Straight Connector 43"/>
          <p:cNvCxnSpPr/>
          <p:nvPr/>
        </p:nvCxnSpPr>
        <p:spPr>
          <a:xfrm flipV="1">
            <a:off x="6981262" y="4615386"/>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5" name="TextBox 13"/>
          <p:cNvSpPr txBox="1">
            <a:spLocks noChangeArrowheads="1"/>
          </p:cNvSpPr>
          <p:nvPr/>
        </p:nvSpPr>
        <p:spPr bwMode="auto">
          <a:xfrm>
            <a:off x="7331083" y="4039131"/>
            <a:ext cx="651680" cy="246221"/>
          </a:xfrm>
          <a:prstGeom prst="rect">
            <a:avLst/>
          </a:prstGeom>
          <a:solidFill>
            <a:schemeClr val="tx1">
              <a:alpha val="69000"/>
            </a:schemeClr>
          </a:solidFill>
          <a:ln w="9525">
            <a:noFill/>
            <a:miter lim="800000"/>
            <a:headEnd/>
            <a:tailEnd/>
          </a:ln>
        </p:spPr>
        <p:txBody>
          <a:bodyPr wrap="square">
            <a:spAutoFit/>
          </a:bodyPr>
          <a:lstStyle>
            <a:defPPr>
              <a:defRPr lang="en-US"/>
            </a:defPPr>
            <a:lvl1pPr>
              <a:defRPr sz="1000">
                <a:solidFill>
                  <a:schemeClr val="bg1"/>
                </a:solidFill>
                <a:effectLst>
                  <a:outerShdw blurRad="63500" algn="ctr" rotWithShape="0">
                    <a:schemeClr val="tx1">
                      <a:alpha val="60000"/>
                    </a:schemeClr>
                  </a:outerShdw>
                </a:effectLst>
              </a:defRPr>
            </a:lvl1pPr>
          </a:lstStyle>
          <a:p>
            <a:r>
              <a:rPr lang="en-US" dirty="0"/>
              <a:t>E. Asia</a:t>
            </a:r>
          </a:p>
        </p:txBody>
      </p:sp>
      <p:cxnSp>
        <p:nvCxnSpPr>
          <p:cNvPr id="46" name="Straight Connector 45"/>
          <p:cNvCxnSpPr/>
          <p:nvPr/>
        </p:nvCxnSpPr>
        <p:spPr>
          <a:xfrm flipV="1">
            <a:off x="7122094" y="416880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551754" y="3243629"/>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158745" y="3339328"/>
            <a:ext cx="443028" cy="394473"/>
            <a:chOff x="1933575" y="510402"/>
            <a:chExt cx="590550" cy="394473"/>
          </a:xfrm>
        </p:grpSpPr>
        <p:sp>
          <p:nvSpPr>
            <p:cNvPr id="49" name="Oval 4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50" name="Group 110"/>
            <p:cNvGrpSpPr/>
            <p:nvPr/>
          </p:nvGrpSpPr>
          <p:grpSpPr>
            <a:xfrm>
              <a:off x="2048154" y="510402"/>
              <a:ext cx="407419" cy="345058"/>
              <a:chOff x="-2293085" y="806266"/>
              <a:chExt cx="319677" cy="345058"/>
            </a:xfrm>
          </p:grpSpPr>
          <p:pic>
            <p:nvPicPr>
              <p:cNvPr id="51"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2"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53" name="Group 78"/>
          <p:cNvGrpSpPr/>
          <p:nvPr/>
        </p:nvGrpSpPr>
        <p:grpSpPr>
          <a:xfrm>
            <a:off x="-11375" y="5319713"/>
            <a:ext cx="9155376" cy="1555958"/>
            <a:chOff x="-11375" y="5261829"/>
            <a:chExt cx="9155376" cy="1596171"/>
          </a:xfrm>
        </p:grpSpPr>
        <p:sp>
          <p:nvSpPr>
            <p:cNvPr id="54" name="Rectangle 53"/>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algn="ctr" defTabSz="914400">
                <a:defRPr/>
              </a:pPr>
              <a:endParaRPr lang="en-US" sz="1100" kern="0" dirty="0">
                <a:solidFill>
                  <a:srgbClr val="000000"/>
                </a:solidFill>
                <a:latin typeface="+mj-lt"/>
              </a:endParaRPr>
            </a:p>
          </p:txBody>
        </p:sp>
        <p:sp>
          <p:nvSpPr>
            <p:cNvPr id="55" name="Rectangle 54"/>
            <p:cNvSpPr/>
            <p:nvPr/>
          </p:nvSpPr>
          <p:spPr bwMode="invGray">
            <a:xfrm>
              <a:off x="-11375" y="5261830"/>
              <a:ext cx="9144000" cy="1584795"/>
            </a:xfrm>
            <a:prstGeom prst="rect">
              <a:avLst/>
            </a:prstGeom>
            <a:gradFill flip="none" rotWithShape="1">
              <a:gsLst>
                <a:gs pos="0">
                  <a:srgbClr val="000000">
                    <a:alpha val="0"/>
                  </a:srgbClr>
                </a:gs>
                <a:gs pos="44000">
                  <a:schemeClr val="tx2"/>
                </a:gs>
                <a:gs pos="86000">
                  <a:schemeClr val="bg2">
                    <a:lumMod val="50000"/>
                    <a:alpha val="0"/>
                  </a:schemeClr>
                </a:gs>
              </a:gsLst>
              <a:lin ang="0" scaled="1"/>
              <a:tileRect/>
            </a:gradFill>
            <a:ln w="12700">
              <a:gradFill flip="none" rotWithShape="1">
                <a:gsLst>
                  <a:gs pos="0">
                    <a:srgbClr val="FFFFFF">
                      <a:alpha val="0"/>
                    </a:srgbClr>
                  </a:gs>
                  <a:gs pos="50000">
                    <a:srgbClr val="FFFFFF">
                      <a:alpha val="50000"/>
                    </a:srgbClr>
                  </a:gs>
                  <a:gs pos="70000">
                    <a:schemeClr val="bg2"/>
                  </a:gs>
                  <a:gs pos="100000">
                    <a:srgbClr val="FFC000">
                      <a:tint val="23500"/>
                      <a:satMod val="160000"/>
                      <a:alpha val="0"/>
                    </a:srgbClr>
                  </a:gs>
                </a:gsLst>
                <a:lin ang="0" scaled="1"/>
                <a:tileRect/>
              </a:gradFill>
              <a:round/>
              <a:headEnd/>
              <a:tailEnd/>
            </a:ln>
            <a:effectLst>
              <a:outerShdw blurRad="101600" sx="102000" sy="102000" algn="ctr" rotWithShape="0">
                <a:prstClr val="black">
                  <a:alpha val="47000"/>
                </a:prstClr>
              </a:outerShdw>
            </a:effectLst>
          </p:spPr>
          <p:txBody>
            <a:bodyPr vert="horz" wrap="square" lIns="670443" tIns="121899" rIns="121899" bIns="0" numCol="1" anchor="ctr" anchorCtr="0" compatLnSpc="1">
              <a:prstTxWarp prst="textNoShape">
                <a:avLst/>
              </a:prstTxWarp>
            </a:bodyPr>
            <a:lstStyle/>
            <a:p>
              <a:pPr algn="ctr" defTabSz="1218987" fontAlgn="base">
                <a:lnSpc>
                  <a:spcPct val="85000"/>
                </a:lnSpc>
                <a:spcBef>
                  <a:spcPct val="0"/>
                </a:spcBef>
                <a:spcAft>
                  <a:spcPct val="0"/>
                </a:spcAft>
                <a:buSzPct val="120000"/>
              </a:pPr>
              <a:endParaRPr lang="en-US" sz="4800" dirty="0">
                <a:gradFill flip="none" rotWithShape="1">
                  <a:gsLst>
                    <a:gs pos="61000">
                      <a:srgbClr val="FFFFFF">
                        <a:lumMod val="95000"/>
                      </a:srgbClr>
                    </a:gs>
                    <a:gs pos="0">
                      <a:srgbClr val="FFFFFF"/>
                    </a:gs>
                  </a:gsLst>
                  <a:lin ang="5400000" scaled="1"/>
                  <a:tileRect/>
                </a:gradFill>
                <a:effectLst>
                  <a:outerShdw blurRad="609600" sx="102000" sy="102000" algn="ctr" rotWithShape="0">
                    <a:prstClr val="black">
                      <a:alpha val="42000"/>
                    </a:prstClr>
                  </a:outerShdw>
                </a:effectLst>
                <a:latin typeface="+mj-lt"/>
              </a:endParaRPr>
            </a:p>
          </p:txBody>
        </p:sp>
        <p:sp>
          <p:nvSpPr>
            <p:cNvPr id="56" name="TextBox 55"/>
            <p:cNvSpPr txBox="1"/>
            <p:nvPr/>
          </p:nvSpPr>
          <p:spPr bwMode="invGray">
            <a:xfrm>
              <a:off x="695207" y="5311023"/>
              <a:ext cx="7730836" cy="577787"/>
            </a:xfrm>
            <a:prstGeom prst="rect">
              <a:avLst/>
            </a:prstGeom>
            <a:noFill/>
          </p:spPr>
          <p:txBody>
            <a:bodyPr wrap="square" tIns="182880" rtlCol="0">
              <a:spAutoFit/>
            </a:bodyPr>
            <a:lstStyle/>
            <a:p>
              <a:pPr marL="0" lvl="1" indent="-155575" algn="ctr">
                <a:lnSpc>
                  <a:spcPct val="90000"/>
                </a:lnSpc>
                <a:spcBef>
                  <a:spcPct val="0"/>
                </a:spcBef>
                <a:buClr>
                  <a:srgbClr val="FFC000"/>
                </a:buClr>
                <a:defRPr/>
              </a:pPr>
              <a:r>
                <a:rPr lang="en-US" sz="2400" b="1" dirty="0" smtClean="0">
                  <a:solidFill>
                    <a:schemeClr val="bg1"/>
                  </a:solidFill>
                  <a:effectLst>
                    <a:outerShdw blurRad="63500" algn="ctr" rotWithShape="0">
                      <a:schemeClr val="tx1">
                        <a:alpha val="60000"/>
                      </a:schemeClr>
                    </a:outerShdw>
                  </a:effectLst>
                </a:rPr>
                <a:t>6 datacenters across 3 continents</a:t>
              </a:r>
            </a:p>
          </p:txBody>
        </p:sp>
        <p:sp>
          <p:nvSpPr>
            <p:cNvPr id="57" name="Rectangle 56"/>
            <p:cNvSpPr/>
            <p:nvPr/>
          </p:nvSpPr>
          <p:spPr>
            <a:xfrm>
              <a:off x="453879" y="5912283"/>
              <a:ext cx="8156721" cy="891940"/>
            </a:xfrm>
            <a:prstGeom prst="rect">
              <a:avLst/>
            </a:prstGeom>
          </p:spPr>
          <p:txBody>
            <a:bodyPr wrap="square">
              <a:spAutoFit/>
            </a:bodyPr>
            <a:lstStyle/>
            <a:p>
              <a:pPr algn="ctr"/>
              <a:r>
                <a:rPr lang="en-US" sz="2000" dirty="0" smtClean="0">
                  <a:solidFill>
                    <a:schemeClr val="bg1"/>
                  </a:solidFill>
                </a:rPr>
                <a:t>Simply select your data center of choice </a:t>
              </a:r>
              <a:br>
                <a:rPr lang="en-US" sz="2000" dirty="0" smtClean="0">
                  <a:solidFill>
                    <a:schemeClr val="bg1"/>
                  </a:solidFill>
                </a:rPr>
              </a:br>
              <a:r>
                <a:rPr lang="en-US" sz="2000" dirty="0" smtClean="0">
                  <a:solidFill>
                    <a:schemeClr val="bg1"/>
                  </a:solidFill>
                </a:rPr>
                <a:t>when deploying an application</a:t>
              </a:r>
            </a:p>
            <a:p>
              <a:pPr algn="ctr"/>
              <a:r>
                <a:rPr lang="en-US" sz="1050" dirty="0" smtClean="0">
                  <a:solidFill>
                    <a:schemeClr val="tx2"/>
                  </a:solidFill>
                  <a:effectLst>
                    <a:outerShdw blurRad="38100" dist="38100" dir="2700000" algn="tl">
                      <a:srgbClr val="000000">
                        <a:alpha val="43137"/>
                      </a:srgbClr>
                    </a:outerShdw>
                  </a:effectLst>
                  <a:latin typeface="+mj-lt"/>
                </a:rPr>
                <a:t>  </a:t>
              </a:r>
              <a:endParaRPr lang="en-US" sz="1050" dirty="0">
                <a:solidFill>
                  <a:schemeClr val="tx2"/>
                </a:solidFill>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10280967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Windows Azure Platform -  CDN</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58" name="Picture 57"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20804" y="2536128"/>
            <a:ext cx="3600197" cy="2908670"/>
          </a:xfrm>
          <a:prstGeom prst="rect">
            <a:avLst/>
          </a:prstGeom>
          <a:solidFill>
            <a:schemeClr val="tx2"/>
          </a:solidFill>
        </p:spPr>
      </p:pic>
      <p:pic>
        <p:nvPicPr>
          <p:cNvPr id="59" name="Picture 58"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3629337" y="2543271"/>
            <a:ext cx="1943606" cy="2908670"/>
          </a:xfrm>
          <a:prstGeom prst="rect">
            <a:avLst/>
          </a:prstGeom>
          <a:solidFill>
            <a:schemeClr val="tx2"/>
          </a:solidFill>
        </p:spPr>
      </p:pic>
      <p:pic>
        <p:nvPicPr>
          <p:cNvPr id="60" name="Picture 59" descr="\\server3\InternalBin\Resource DVD\DVD_ART36\Artwork_Imagery\Icons - Illustrations\Maps Globes\world map Transparent blue.png"/>
          <p:cNvPicPr>
            <a:picLocks noChangeAspect="1" noChangeArrowheads="1"/>
          </p:cNvPicPr>
          <p:nvPr/>
        </p:nvPicPr>
        <p:blipFill>
          <a:blip r:embed="rId6" cstate="screen">
            <a:duotone>
              <a:prstClr val="black"/>
              <a:schemeClr val="accent4">
                <a:tint val="45000"/>
                <a:satMod val="400000"/>
              </a:schemeClr>
            </a:duotone>
            <a:extLst>
              <a:ext uri="{28A0092B-C50C-407E-A947-70E740481C1C}">
                <a14:useLocalDpi xmlns:a14="http://schemas.microsoft.com/office/drawing/2010/main"/>
              </a:ext>
            </a:extLst>
          </a:blip>
          <a:srcRect r="-1748"/>
          <a:stretch>
            <a:fillRect/>
          </a:stretch>
        </p:blipFill>
        <p:spPr bwMode="auto">
          <a:xfrm>
            <a:off x="5580089" y="2543271"/>
            <a:ext cx="3584715" cy="2908670"/>
          </a:xfrm>
          <a:prstGeom prst="rect">
            <a:avLst/>
          </a:prstGeom>
          <a:solidFill>
            <a:schemeClr val="tx2"/>
          </a:solidFill>
        </p:spPr>
      </p:pic>
      <p:sp>
        <p:nvSpPr>
          <p:cNvPr id="61" name="TextBox 9"/>
          <p:cNvSpPr txBox="1">
            <a:spLocks noChangeArrowheads="1"/>
          </p:cNvSpPr>
          <p:nvPr/>
        </p:nvSpPr>
        <p:spPr bwMode="auto">
          <a:xfrm>
            <a:off x="474682" y="1830112"/>
            <a:ext cx="2689643" cy="4001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North America Region </a:t>
            </a:r>
            <a:endParaRPr lang="en-US" sz="2000" b="1" dirty="0">
              <a:solidFill>
                <a:schemeClr val="tx2">
                  <a:alpha val="99000"/>
                </a:schemeClr>
              </a:solidFill>
            </a:endParaRPr>
          </a:p>
        </p:txBody>
      </p:sp>
      <p:sp>
        <p:nvSpPr>
          <p:cNvPr id="62" name="TextBox 9"/>
          <p:cNvSpPr txBox="1">
            <a:spLocks noChangeArrowheads="1"/>
          </p:cNvSpPr>
          <p:nvPr/>
        </p:nvSpPr>
        <p:spPr bwMode="auto">
          <a:xfrm>
            <a:off x="3820703" y="1846125"/>
            <a:ext cx="1560874" cy="707886"/>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Europe Region </a:t>
            </a:r>
            <a:endParaRPr lang="en-US" sz="2000" b="1" dirty="0">
              <a:solidFill>
                <a:schemeClr val="tx2">
                  <a:alpha val="99000"/>
                </a:schemeClr>
              </a:solidFill>
            </a:endParaRPr>
          </a:p>
        </p:txBody>
      </p:sp>
      <p:sp>
        <p:nvSpPr>
          <p:cNvPr id="63" name="TextBox 9"/>
          <p:cNvSpPr txBox="1">
            <a:spLocks noChangeArrowheads="1"/>
          </p:cNvSpPr>
          <p:nvPr/>
        </p:nvSpPr>
        <p:spPr bwMode="auto">
          <a:xfrm>
            <a:off x="6076773" y="1859002"/>
            <a:ext cx="2583711" cy="400110"/>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sz="2000" b="1" dirty="0" smtClean="0">
                <a:solidFill>
                  <a:schemeClr val="tx2">
                    <a:alpha val="99000"/>
                  </a:schemeClr>
                </a:solidFill>
              </a:rPr>
              <a:t>Asia Pacific Region </a:t>
            </a:r>
            <a:endParaRPr lang="en-US" sz="2000" b="1" dirty="0">
              <a:solidFill>
                <a:schemeClr val="tx2">
                  <a:alpha val="99000"/>
                </a:schemeClr>
              </a:solidFill>
            </a:endParaRPr>
          </a:p>
        </p:txBody>
      </p:sp>
      <p:grpSp>
        <p:nvGrpSpPr>
          <p:cNvPr id="64" name="Group 75"/>
          <p:cNvGrpSpPr/>
          <p:nvPr/>
        </p:nvGrpSpPr>
        <p:grpSpPr>
          <a:xfrm>
            <a:off x="11037" y="5410200"/>
            <a:ext cx="9164804" cy="1166969"/>
            <a:chOff x="-162441" y="5261829"/>
            <a:chExt cx="9446132" cy="1596171"/>
          </a:xfrm>
          <a:solidFill>
            <a:schemeClr val="tx2">
              <a:alpha val="20000"/>
            </a:schemeClr>
          </a:solidFill>
        </p:grpSpPr>
        <p:sp>
          <p:nvSpPr>
            <p:cNvPr id="65" name="Rectangle 64"/>
            <p:cNvSpPr/>
            <p:nvPr/>
          </p:nvSpPr>
          <p:spPr bwMode="invGray">
            <a:xfrm>
              <a:off x="1" y="5261829"/>
              <a:ext cx="9144000" cy="1596171"/>
            </a:xfrm>
            <a:prstGeom prst="rect">
              <a:avLst/>
            </a:prstGeom>
            <a:grp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1100" kern="0" dirty="0">
                <a:solidFill>
                  <a:srgbClr val="000000"/>
                </a:solidFill>
              </a:endParaRPr>
            </a:p>
          </p:txBody>
        </p:sp>
        <p:sp>
          <p:nvSpPr>
            <p:cNvPr id="66" name="Rectangle 65"/>
            <p:cNvSpPr/>
            <p:nvPr/>
          </p:nvSpPr>
          <p:spPr bwMode="invGray">
            <a:xfrm>
              <a:off x="-162441" y="5261830"/>
              <a:ext cx="9446132" cy="1584795"/>
            </a:xfrm>
            <a:prstGeom prst="rect">
              <a:avLst/>
            </a:prstGeom>
            <a:solidFill>
              <a:schemeClr val="tx2"/>
            </a:solidFill>
            <a:ln w="57150">
              <a:solidFill>
                <a:schemeClr val="tx1"/>
              </a:solidFill>
              <a:headEnd type="none" w="med" len="med"/>
              <a:tailEnd type="none" w="med" len="med"/>
            </a:ln>
            <a:effectLst/>
            <a:scene3d>
              <a:camera prst="orthographicFront" fov="0">
                <a:rot lat="0" lon="0" rev="0"/>
              </a:camera>
              <a:lightRig rig="contrasting" dir="t">
                <a:rot lat="0" lon="0" rev="3600000"/>
              </a:lightRig>
            </a:scene3d>
            <a:sp3d prstMaterial="plastic">
              <a:contourClr>
                <a:schemeClr val="accent1"/>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sp>
          <p:nvSpPr>
            <p:cNvPr id="67" name="TextBox 16"/>
            <p:cNvSpPr txBox="1"/>
            <p:nvPr/>
          </p:nvSpPr>
          <p:spPr bwMode="invGray">
            <a:xfrm>
              <a:off x="1" y="5354656"/>
              <a:ext cx="9132624" cy="694607"/>
            </a:xfrm>
            <a:prstGeom prst="rect">
              <a:avLst/>
            </a:prstGeom>
            <a:solidFill>
              <a:schemeClr val="tx2"/>
            </a:solidFill>
            <a:effectLst/>
          </p:spPr>
          <p:txBody>
            <a:bodyPr wrap="square" t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155575" algn="ctr">
                <a:lnSpc>
                  <a:spcPct val="90000"/>
                </a:lnSpc>
                <a:spcBef>
                  <a:spcPct val="0"/>
                </a:spcBef>
                <a:buClr>
                  <a:srgbClr val="FFC000"/>
                </a:buClr>
                <a:defRPr/>
              </a:pPr>
              <a:r>
                <a:rPr lang="en-US" sz="2000" b="1" dirty="0" smtClean="0">
                  <a:solidFill>
                    <a:srgbClr val="FFFFFF">
                      <a:alpha val="99000"/>
                    </a:srgbClr>
                  </a:solidFill>
                </a:rPr>
                <a:t>Over 2 terabits per second of capacity from over 22 global locations</a:t>
              </a:r>
            </a:p>
          </p:txBody>
        </p:sp>
        <p:sp>
          <p:nvSpPr>
            <p:cNvPr id="68" name="Rectangle 67"/>
            <p:cNvSpPr/>
            <p:nvPr/>
          </p:nvSpPr>
          <p:spPr>
            <a:xfrm>
              <a:off x="685800" y="5912283"/>
              <a:ext cx="7924800" cy="884046"/>
            </a:xfrm>
            <a:prstGeom prst="rect">
              <a:avLst/>
            </a:prstGeom>
            <a:solidFill>
              <a:schemeClr val="tx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FFFFFF">
                      <a:alpha val="99000"/>
                    </a:srgbClr>
                  </a:solidFill>
                </a:rPr>
                <a:t>Windows Azure Content Delivery Network (CDN) service </a:t>
              </a:r>
              <a:br>
                <a:rPr lang="en-US" dirty="0" smtClean="0">
                  <a:solidFill>
                    <a:srgbClr val="FFFFFF">
                      <a:alpha val="99000"/>
                    </a:srgbClr>
                  </a:solidFill>
                </a:rPr>
              </a:br>
              <a:r>
                <a:rPr lang="en-US" dirty="0" smtClean="0">
                  <a:solidFill>
                    <a:srgbClr val="FFFFFF">
                      <a:alpha val="99000"/>
                    </a:srgbClr>
                  </a:solidFill>
                </a:rPr>
                <a:t>scales your global reach automatically without user intervention</a:t>
              </a:r>
              <a:endParaRPr lang="en-US" sz="1000" dirty="0">
                <a:solidFill>
                  <a:srgbClr val="FFFFFF">
                    <a:alpha val="99000"/>
                  </a:srgbClr>
                </a:solidFill>
              </a:endParaRPr>
            </a:p>
          </p:txBody>
        </p:sp>
      </p:grpSp>
      <p:grpSp>
        <p:nvGrpSpPr>
          <p:cNvPr id="69" name="Group 274"/>
          <p:cNvGrpSpPr/>
          <p:nvPr/>
        </p:nvGrpSpPr>
        <p:grpSpPr>
          <a:xfrm>
            <a:off x="1005716" y="3607173"/>
            <a:ext cx="428667" cy="214754"/>
            <a:chOff x="1933575" y="510402"/>
            <a:chExt cx="590550" cy="394473"/>
          </a:xfrm>
        </p:grpSpPr>
        <p:sp>
          <p:nvSpPr>
            <p:cNvPr id="70" name="Oval 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71" name="Group 110"/>
            <p:cNvGrpSpPr/>
            <p:nvPr/>
          </p:nvGrpSpPr>
          <p:grpSpPr>
            <a:xfrm>
              <a:off x="2048154" y="510402"/>
              <a:ext cx="407419" cy="345058"/>
              <a:chOff x="-2293085" y="806266"/>
              <a:chExt cx="319677" cy="345058"/>
            </a:xfrm>
          </p:grpSpPr>
          <p:pic>
            <p:nvPicPr>
              <p:cNvPr id="7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4" name="Group 279"/>
          <p:cNvGrpSpPr/>
          <p:nvPr/>
        </p:nvGrpSpPr>
        <p:grpSpPr>
          <a:xfrm>
            <a:off x="1081916" y="3678168"/>
            <a:ext cx="428667" cy="214754"/>
            <a:chOff x="1933575" y="510402"/>
            <a:chExt cx="590550" cy="394473"/>
          </a:xfrm>
        </p:grpSpPr>
        <p:sp>
          <p:nvSpPr>
            <p:cNvPr id="75" name="Oval 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76" name="Group 110"/>
            <p:cNvGrpSpPr/>
            <p:nvPr/>
          </p:nvGrpSpPr>
          <p:grpSpPr>
            <a:xfrm>
              <a:off x="2048154" y="510402"/>
              <a:ext cx="407419" cy="345058"/>
              <a:chOff x="-2293085" y="806266"/>
              <a:chExt cx="319677" cy="345058"/>
            </a:xfrm>
          </p:grpSpPr>
          <p:pic>
            <p:nvPicPr>
              <p:cNvPr id="7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7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79" name="Group 284"/>
          <p:cNvGrpSpPr/>
          <p:nvPr/>
        </p:nvGrpSpPr>
        <p:grpSpPr>
          <a:xfrm>
            <a:off x="1607170" y="3432522"/>
            <a:ext cx="428667" cy="214754"/>
            <a:chOff x="1933575" y="510402"/>
            <a:chExt cx="590550" cy="394473"/>
          </a:xfrm>
        </p:grpSpPr>
        <p:sp>
          <p:nvSpPr>
            <p:cNvPr id="80" name="Oval 7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81" name="Group 110"/>
            <p:cNvGrpSpPr/>
            <p:nvPr/>
          </p:nvGrpSpPr>
          <p:grpSpPr>
            <a:xfrm>
              <a:off x="2048154" y="510402"/>
              <a:ext cx="407419" cy="345058"/>
              <a:chOff x="-2293085" y="806266"/>
              <a:chExt cx="319677" cy="345058"/>
            </a:xfrm>
          </p:grpSpPr>
          <p:pic>
            <p:nvPicPr>
              <p:cNvPr id="8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4" name="Group 289"/>
          <p:cNvGrpSpPr/>
          <p:nvPr/>
        </p:nvGrpSpPr>
        <p:grpSpPr>
          <a:xfrm>
            <a:off x="1394365" y="3721473"/>
            <a:ext cx="428667" cy="214754"/>
            <a:chOff x="1933575" y="510402"/>
            <a:chExt cx="590550" cy="394473"/>
          </a:xfrm>
        </p:grpSpPr>
        <p:sp>
          <p:nvSpPr>
            <p:cNvPr id="85" name="Oval 8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86" name="Group 110"/>
            <p:cNvGrpSpPr/>
            <p:nvPr/>
          </p:nvGrpSpPr>
          <p:grpSpPr>
            <a:xfrm>
              <a:off x="2048154" y="510402"/>
              <a:ext cx="407419" cy="345058"/>
              <a:chOff x="-2293085" y="806266"/>
              <a:chExt cx="319677" cy="345058"/>
            </a:xfrm>
          </p:grpSpPr>
          <p:pic>
            <p:nvPicPr>
              <p:cNvPr id="8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8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89" name="Group 294"/>
          <p:cNvGrpSpPr/>
          <p:nvPr/>
        </p:nvGrpSpPr>
        <p:grpSpPr>
          <a:xfrm>
            <a:off x="1843917" y="3778623"/>
            <a:ext cx="428667" cy="214754"/>
            <a:chOff x="1933575" y="510402"/>
            <a:chExt cx="590550" cy="394473"/>
          </a:xfrm>
        </p:grpSpPr>
        <p:sp>
          <p:nvSpPr>
            <p:cNvPr id="90" name="Oval 8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91" name="Group 110"/>
            <p:cNvGrpSpPr/>
            <p:nvPr/>
          </p:nvGrpSpPr>
          <p:grpSpPr>
            <a:xfrm>
              <a:off x="2048154" y="510402"/>
              <a:ext cx="407419" cy="345058"/>
              <a:chOff x="-2293085" y="806266"/>
              <a:chExt cx="319677" cy="345058"/>
            </a:xfrm>
          </p:grpSpPr>
          <p:pic>
            <p:nvPicPr>
              <p:cNvPr id="9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4" name="Group 299"/>
          <p:cNvGrpSpPr/>
          <p:nvPr/>
        </p:nvGrpSpPr>
        <p:grpSpPr>
          <a:xfrm>
            <a:off x="1870082" y="3662934"/>
            <a:ext cx="428667" cy="214754"/>
            <a:chOff x="1933575" y="510402"/>
            <a:chExt cx="590550" cy="394473"/>
          </a:xfrm>
        </p:grpSpPr>
        <p:sp>
          <p:nvSpPr>
            <p:cNvPr id="95" name="Oval 9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96" name="Group 110"/>
            <p:cNvGrpSpPr/>
            <p:nvPr/>
          </p:nvGrpSpPr>
          <p:grpSpPr>
            <a:xfrm>
              <a:off x="2048154" y="510402"/>
              <a:ext cx="407419" cy="345058"/>
              <a:chOff x="-2293085" y="806266"/>
              <a:chExt cx="319677" cy="345058"/>
            </a:xfrm>
          </p:grpSpPr>
          <p:pic>
            <p:nvPicPr>
              <p:cNvPr id="9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9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99" name="Group 304"/>
          <p:cNvGrpSpPr/>
          <p:nvPr/>
        </p:nvGrpSpPr>
        <p:grpSpPr>
          <a:xfrm>
            <a:off x="2072523" y="3550023"/>
            <a:ext cx="428667" cy="214754"/>
            <a:chOff x="1933575" y="510402"/>
            <a:chExt cx="590550" cy="394473"/>
          </a:xfrm>
        </p:grpSpPr>
        <p:sp>
          <p:nvSpPr>
            <p:cNvPr id="100" name="Oval 9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01" name="Group 110"/>
            <p:cNvGrpSpPr/>
            <p:nvPr/>
          </p:nvGrpSpPr>
          <p:grpSpPr>
            <a:xfrm>
              <a:off x="2048154" y="510402"/>
              <a:ext cx="407419" cy="345058"/>
              <a:chOff x="-2293085" y="806266"/>
              <a:chExt cx="319677" cy="345058"/>
            </a:xfrm>
          </p:grpSpPr>
          <p:pic>
            <p:nvPicPr>
              <p:cNvPr id="10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4" name="Group 309"/>
          <p:cNvGrpSpPr/>
          <p:nvPr/>
        </p:nvGrpSpPr>
        <p:grpSpPr>
          <a:xfrm>
            <a:off x="1013276" y="3501672"/>
            <a:ext cx="428667" cy="214754"/>
            <a:chOff x="1933575" y="510402"/>
            <a:chExt cx="590550" cy="394473"/>
          </a:xfrm>
        </p:grpSpPr>
        <p:sp>
          <p:nvSpPr>
            <p:cNvPr id="105" name="Oval 10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06" name="Group 110"/>
            <p:cNvGrpSpPr/>
            <p:nvPr/>
          </p:nvGrpSpPr>
          <p:grpSpPr>
            <a:xfrm>
              <a:off x="2048154" y="510402"/>
              <a:ext cx="407419" cy="345058"/>
              <a:chOff x="-2293085" y="806266"/>
              <a:chExt cx="319677" cy="345058"/>
            </a:xfrm>
          </p:grpSpPr>
          <p:pic>
            <p:nvPicPr>
              <p:cNvPr id="10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0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09" name="Group 319"/>
          <p:cNvGrpSpPr/>
          <p:nvPr/>
        </p:nvGrpSpPr>
        <p:grpSpPr>
          <a:xfrm>
            <a:off x="2521327" y="4578723"/>
            <a:ext cx="428667" cy="214754"/>
            <a:chOff x="1933575" y="510402"/>
            <a:chExt cx="590550" cy="394473"/>
          </a:xfrm>
        </p:grpSpPr>
        <p:sp>
          <p:nvSpPr>
            <p:cNvPr id="110" name="Oval 10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11" name="Group 110"/>
            <p:cNvGrpSpPr/>
            <p:nvPr/>
          </p:nvGrpSpPr>
          <p:grpSpPr>
            <a:xfrm>
              <a:off x="2048154" y="510402"/>
              <a:ext cx="407419" cy="345058"/>
              <a:chOff x="-2293085" y="806266"/>
              <a:chExt cx="319677" cy="345058"/>
            </a:xfrm>
          </p:grpSpPr>
          <p:pic>
            <p:nvPicPr>
              <p:cNvPr id="11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4" name="Group 324"/>
          <p:cNvGrpSpPr/>
          <p:nvPr/>
        </p:nvGrpSpPr>
        <p:grpSpPr>
          <a:xfrm>
            <a:off x="3820710" y="3286917"/>
            <a:ext cx="428667" cy="214754"/>
            <a:chOff x="1933575" y="510402"/>
            <a:chExt cx="590550" cy="394473"/>
          </a:xfrm>
        </p:grpSpPr>
        <p:sp>
          <p:nvSpPr>
            <p:cNvPr id="115" name="Oval 11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16" name="Group 110"/>
            <p:cNvGrpSpPr/>
            <p:nvPr/>
          </p:nvGrpSpPr>
          <p:grpSpPr>
            <a:xfrm>
              <a:off x="2048154" y="510402"/>
              <a:ext cx="407419" cy="345058"/>
              <a:chOff x="-2293085" y="806266"/>
              <a:chExt cx="319677" cy="345058"/>
            </a:xfrm>
          </p:grpSpPr>
          <p:pic>
            <p:nvPicPr>
              <p:cNvPr id="11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1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19" name="Group 329"/>
          <p:cNvGrpSpPr/>
          <p:nvPr/>
        </p:nvGrpSpPr>
        <p:grpSpPr>
          <a:xfrm>
            <a:off x="3920985" y="3345786"/>
            <a:ext cx="428667" cy="214754"/>
            <a:chOff x="1933575" y="510402"/>
            <a:chExt cx="590550" cy="394473"/>
          </a:xfrm>
        </p:grpSpPr>
        <p:sp>
          <p:nvSpPr>
            <p:cNvPr id="120" name="Oval 11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1" name="Group 110"/>
            <p:cNvGrpSpPr/>
            <p:nvPr/>
          </p:nvGrpSpPr>
          <p:grpSpPr>
            <a:xfrm>
              <a:off x="2048154" y="510402"/>
              <a:ext cx="407419" cy="345058"/>
              <a:chOff x="-2293085" y="806266"/>
              <a:chExt cx="319677" cy="345058"/>
            </a:xfrm>
          </p:grpSpPr>
          <p:pic>
            <p:nvPicPr>
              <p:cNvPr id="12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4" name="Group 334"/>
          <p:cNvGrpSpPr/>
          <p:nvPr/>
        </p:nvGrpSpPr>
        <p:grpSpPr>
          <a:xfrm>
            <a:off x="4234656" y="3342978"/>
            <a:ext cx="428667" cy="214754"/>
            <a:chOff x="1933575" y="510402"/>
            <a:chExt cx="590550" cy="394473"/>
          </a:xfrm>
        </p:grpSpPr>
        <p:sp>
          <p:nvSpPr>
            <p:cNvPr id="125" name="Oval 12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26" name="Group 110"/>
            <p:cNvGrpSpPr/>
            <p:nvPr/>
          </p:nvGrpSpPr>
          <p:grpSpPr>
            <a:xfrm>
              <a:off x="2048154" y="510402"/>
              <a:ext cx="407419" cy="345058"/>
              <a:chOff x="-2293085" y="806266"/>
              <a:chExt cx="319677" cy="345058"/>
            </a:xfrm>
          </p:grpSpPr>
          <p:pic>
            <p:nvPicPr>
              <p:cNvPr id="12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2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29" name="Group 339"/>
          <p:cNvGrpSpPr/>
          <p:nvPr/>
        </p:nvGrpSpPr>
        <p:grpSpPr>
          <a:xfrm>
            <a:off x="4301425" y="3072123"/>
            <a:ext cx="428667" cy="214754"/>
            <a:chOff x="1933575" y="510402"/>
            <a:chExt cx="590550" cy="394473"/>
          </a:xfrm>
        </p:grpSpPr>
        <p:sp>
          <p:nvSpPr>
            <p:cNvPr id="130" name="Oval 12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31" name="Group 110"/>
            <p:cNvGrpSpPr/>
            <p:nvPr/>
          </p:nvGrpSpPr>
          <p:grpSpPr>
            <a:xfrm>
              <a:off x="2048154" y="510402"/>
              <a:ext cx="407419" cy="345058"/>
              <a:chOff x="-2293085" y="806266"/>
              <a:chExt cx="319677" cy="345058"/>
            </a:xfrm>
          </p:grpSpPr>
          <p:pic>
            <p:nvPicPr>
              <p:cNvPr id="13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4" name="Group 344"/>
          <p:cNvGrpSpPr/>
          <p:nvPr/>
        </p:nvGrpSpPr>
        <p:grpSpPr>
          <a:xfrm>
            <a:off x="4218375" y="3443499"/>
            <a:ext cx="428667" cy="214754"/>
            <a:chOff x="1933575" y="510402"/>
            <a:chExt cx="590550" cy="394473"/>
          </a:xfrm>
        </p:grpSpPr>
        <p:sp>
          <p:nvSpPr>
            <p:cNvPr id="135" name="Oval 1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36" name="Group 110"/>
            <p:cNvGrpSpPr/>
            <p:nvPr/>
          </p:nvGrpSpPr>
          <p:grpSpPr>
            <a:xfrm>
              <a:off x="2048154" y="510402"/>
              <a:ext cx="407419" cy="345058"/>
              <a:chOff x="-2293085" y="806266"/>
              <a:chExt cx="319677" cy="345058"/>
            </a:xfrm>
          </p:grpSpPr>
          <p:pic>
            <p:nvPicPr>
              <p:cNvPr id="13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3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39" name="Group 349"/>
          <p:cNvGrpSpPr/>
          <p:nvPr/>
        </p:nvGrpSpPr>
        <p:grpSpPr>
          <a:xfrm>
            <a:off x="4510923" y="3321423"/>
            <a:ext cx="428667" cy="214754"/>
            <a:chOff x="1933575" y="510402"/>
            <a:chExt cx="590550" cy="394473"/>
          </a:xfrm>
        </p:grpSpPr>
        <p:sp>
          <p:nvSpPr>
            <p:cNvPr id="140" name="Oval 13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41" name="Group 110"/>
            <p:cNvGrpSpPr/>
            <p:nvPr/>
          </p:nvGrpSpPr>
          <p:grpSpPr>
            <a:xfrm>
              <a:off x="2048154" y="510402"/>
              <a:ext cx="407419" cy="345058"/>
              <a:chOff x="-2293085" y="806266"/>
              <a:chExt cx="319677" cy="345058"/>
            </a:xfrm>
          </p:grpSpPr>
          <p:pic>
            <p:nvPicPr>
              <p:cNvPr id="14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4" name="Group 354"/>
          <p:cNvGrpSpPr/>
          <p:nvPr/>
        </p:nvGrpSpPr>
        <p:grpSpPr>
          <a:xfrm>
            <a:off x="4539456" y="3449568"/>
            <a:ext cx="428667" cy="214754"/>
            <a:chOff x="1933575" y="510402"/>
            <a:chExt cx="590550" cy="394473"/>
          </a:xfrm>
        </p:grpSpPr>
        <p:sp>
          <p:nvSpPr>
            <p:cNvPr id="145" name="Oval 14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46" name="Group 110"/>
            <p:cNvGrpSpPr/>
            <p:nvPr/>
          </p:nvGrpSpPr>
          <p:grpSpPr>
            <a:xfrm>
              <a:off x="2048154" y="510402"/>
              <a:ext cx="407419" cy="345058"/>
              <a:chOff x="-2293085" y="806266"/>
              <a:chExt cx="319677" cy="345058"/>
            </a:xfrm>
          </p:grpSpPr>
          <p:pic>
            <p:nvPicPr>
              <p:cNvPr id="14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4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49" name="Group 359"/>
          <p:cNvGrpSpPr/>
          <p:nvPr/>
        </p:nvGrpSpPr>
        <p:grpSpPr>
          <a:xfrm>
            <a:off x="7558923" y="4660953"/>
            <a:ext cx="428667" cy="214754"/>
            <a:chOff x="1933575" y="510402"/>
            <a:chExt cx="590550" cy="394473"/>
          </a:xfrm>
        </p:grpSpPr>
        <p:sp>
          <p:nvSpPr>
            <p:cNvPr id="150" name="Oval 14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51" name="Group 110"/>
            <p:cNvGrpSpPr/>
            <p:nvPr/>
          </p:nvGrpSpPr>
          <p:grpSpPr>
            <a:xfrm>
              <a:off x="2048154" y="510402"/>
              <a:ext cx="407419" cy="345058"/>
              <a:chOff x="-2293085" y="806266"/>
              <a:chExt cx="319677" cy="345058"/>
            </a:xfrm>
          </p:grpSpPr>
          <p:pic>
            <p:nvPicPr>
              <p:cNvPr id="15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4" name="Group 364"/>
          <p:cNvGrpSpPr/>
          <p:nvPr/>
        </p:nvGrpSpPr>
        <p:grpSpPr>
          <a:xfrm>
            <a:off x="6415923" y="4178673"/>
            <a:ext cx="428667" cy="214754"/>
            <a:chOff x="1933575" y="510402"/>
            <a:chExt cx="590550" cy="394473"/>
          </a:xfrm>
        </p:grpSpPr>
        <p:sp>
          <p:nvSpPr>
            <p:cNvPr id="155" name="Oval 15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56" name="Group 110"/>
            <p:cNvGrpSpPr/>
            <p:nvPr/>
          </p:nvGrpSpPr>
          <p:grpSpPr>
            <a:xfrm>
              <a:off x="2048154" y="510402"/>
              <a:ext cx="407419" cy="345058"/>
              <a:chOff x="-2293085" y="806266"/>
              <a:chExt cx="319677" cy="345058"/>
            </a:xfrm>
          </p:grpSpPr>
          <p:pic>
            <p:nvPicPr>
              <p:cNvPr id="15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5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59" name="Group 374"/>
          <p:cNvGrpSpPr/>
          <p:nvPr/>
        </p:nvGrpSpPr>
        <p:grpSpPr>
          <a:xfrm>
            <a:off x="7417349" y="3600708"/>
            <a:ext cx="428667" cy="214754"/>
            <a:chOff x="1933575" y="510402"/>
            <a:chExt cx="590550" cy="394473"/>
          </a:xfrm>
        </p:grpSpPr>
        <p:sp>
          <p:nvSpPr>
            <p:cNvPr id="160" name="Oval 15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b="1" spc="-50" dirty="0" smtClean="0">
                <a:gradFill>
                  <a:gsLst>
                    <a:gs pos="0">
                      <a:srgbClr val="000000"/>
                    </a:gs>
                    <a:gs pos="100000">
                      <a:srgbClr val="000000"/>
                    </a:gs>
                  </a:gsLst>
                  <a:lin ang="5400000" scaled="0"/>
                </a:gradFill>
              </a:endParaRPr>
            </a:p>
          </p:txBody>
        </p:sp>
        <p:grpSp>
          <p:nvGrpSpPr>
            <p:cNvPr id="161" name="Group 110"/>
            <p:cNvGrpSpPr/>
            <p:nvPr/>
          </p:nvGrpSpPr>
          <p:grpSpPr>
            <a:xfrm>
              <a:off x="2048154" y="510402"/>
              <a:ext cx="407419" cy="345058"/>
              <a:chOff x="-2293085" y="806266"/>
              <a:chExt cx="319677" cy="345058"/>
            </a:xfrm>
          </p:grpSpPr>
          <p:pic>
            <p:nvPicPr>
              <p:cNvPr id="16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4" name="Group 379"/>
          <p:cNvGrpSpPr/>
          <p:nvPr/>
        </p:nvGrpSpPr>
        <p:grpSpPr>
          <a:xfrm>
            <a:off x="7030544" y="3615462"/>
            <a:ext cx="428667" cy="214754"/>
            <a:chOff x="1933575" y="510402"/>
            <a:chExt cx="590550" cy="394473"/>
          </a:xfrm>
        </p:grpSpPr>
        <p:sp>
          <p:nvSpPr>
            <p:cNvPr id="165" name="Oval 16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66" name="Group 110"/>
            <p:cNvGrpSpPr/>
            <p:nvPr/>
          </p:nvGrpSpPr>
          <p:grpSpPr>
            <a:xfrm>
              <a:off x="2048154" y="510402"/>
              <a:ext cx="407419" cy="345058"/>
              <a:chOff x="-2293085" y="806266"/>
              <a:chExt cx="319677" cy="345058"/>
            </a:xfrm>
          </p:grpSpPr>
          <p:pic>
            <p:nvPicPr>
              <p:cNvPr id="16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6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69" name="Group 384"/>
          <p:cNvGrpSpPr/>
          <p:nvPr/>
        </p:nvGrpSpPr>
        <p:grpSpPr>
          <a:xfrm>
            <a:off x="6812502" y="3849618"/>
            <a:ext cx="428667" cy="214754"/>
            <a:chOff x="1933575" y="510402"/>
            <a:chExt cx="590550" cy="394473"/>
          </a:xfrm>
        </p:grpSpPr>
        <p:sp>
          <p:nvSpPr>
            <p:cNvPr id="170" name="Oval 169"/>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71" name="Group 110"/>
            <p:cNvGrpSpPr/>
            <p:nvPr/>
          </p:nvGrpSpPr>
          <p:grpSpPr>
            <a:xfrm>
              <a:off x="2048154" y="510402"/>
              <a:ext cx="407419" cy="345058"/>
              <a:chOff x="-2293085" y="806266"/>
              <a:chExt cx="319677" cy="345058"/>
            </a:xfrm>
          </p:grpSpPr>
          <p:pic>
            <p:nvPicPr>
              <p:cNvPr id="172"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3"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grpSp>
        <p:nvGrpSpPr>
          <p:cNvPr id="174" name="Group 369"/>
          <p:cNvGrpSpPr/>
          <p:nvPr/>
        </p:nvGrpSpPr>
        <p:grpSpPr>
          <a:xfrm>
            <a:off x="6943785" y="4006740"/>
            <a:ext cx="428667" cy="214754"/>
            <a:chOff x="1933575" y="510402"/>
            <a:chExt cx="590550" cy="394473"/>
          </a:xfrm>
        </p:grpSpPr>
        <p:sp>
          <p:nvSpPr>
            <p:cNvPr id="175" name="Oval 17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smtClean="0">
                <a:gradFill>
                  <a:gsLst>
                    <a:gs pos="0">
                      <a:srgbClr val="000000"/>
                    </a:gs>
                    <a:gs pos="100000">
                      <a:srgbClr val="000000"/>
                    </a:gs>
                  </a:gsLst>
                  <a:lin ang="5400000" scaled="0"/>
                </a:gradFill>
              </a:endParaRPr>
            </a:p>
          </p:txBody>
        </p:sp>
        <p:grpSp>
          <p:nvGrpSpPr>
            <p:cNvPr id="176" name="Group 110"/>
            <p:cNvGrpSpPr/>
            <p:nvPr/>
          </p:nvGrpSpPr>
          <p:grpSpPr>
            <a:xfrm>
              <a:off x="2048154" y="510402"/>
              <a:ext cx="407419" cy="345058"/>
              <a:chOff x="-2293085" y="806266"/>
              <a:chExt cx="319677" cy="345058"/>
            </a:xfrm>
          </p:grpSpPr>
          <p:pic>
            <p:nvPicPr>
              <p:cNvPr id="177" name="Picture 29" descr="Serve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178" name="Picture 9" descr="D:\Aeshen\TechNet 2006\12-December\Msft-longhorn-papers\TDM Deck\Windows Illustration Icons\Internet.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179" name="Straight Connector 178"/>
          <p:cNvCxnSpPr/>
          <p:nvPr/>
        </p:nvCxnSpPr>
        <p:spPr>
          <a:xfrm rot="5400000">
            <a:off x="2129665"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rot="5400000">
            <a:off x="4034666" y="3321422"/>
            <a:ext cx="30861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415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Azure Data Centers</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315" y="1600200"/>
            <a:ext cx="3099485" cy="23236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5605" y="1604319"/>
            <a:ext cx="3244995" cy="231957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400" y="3962400"/>
            <a:ext cx="2721212" cy="1942265"/>
          </a:xfrm>
          <a:prstGeom prst="rect">
            <a:avLst/>
          </a:prstGeom>
        </p:spPr>
      </p:pic>
    </p:spTree>
    <p:extLst>
      <p:ext uri="{BB962C8B-B14F-4D97-AF65-F5344CB8AC3E}">
        <p14:creationId xmlns:p14="http://schemas.microsoft.com/office/powerpoint/2010/main" val="889645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33" name="Picture 9" descr="C:\Users\mayfieldv\AppData\Local\Microsoft\Windows\Temporary Internet Files\Content.IE5\RF5ASW18\MP90044291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459" y="3657600"/>
            <a:ext cx="2578118" cy="196691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Evolutionary Meaning</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5" name="Subtitle 2"/>
          <p:cNvSpPr>
            <a:spLocks noGrp="1"/>
          </p:cNvSpPr>
          <p:nvPr>
            <p:ph type="subTitle" idx="1"/>
          </p:nvPr>
        </p:nvSpPr>
        <p:spPr>
          <a:xfrm>
            <a:off x="609599" y="1600200"/>
            <a:ext cx="4953001" cy="4724400"/>
          </a:xfrm>
        </p:spPr>
        <p:txBody>
          <a:bodyPr>
            <a:noAutofit/>
          </a:bodyPr>
          <a:lstStyle/>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John McCarthy 1960s – “ Computation may someday be organized as a public utility”</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Metaphor</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Class Instantiated as an Object – </a:t>
            </a:r>
            <a:r>
              <a:rPr lang="en-US" sz="1400" b="1" dirty="0" err="1" smtClean="0">
                <a:solidFill>
                  <a:schemeClr val="tx2">
                    <a:lumMod val="50000"/>
                  </a:schemeClr>
                </a:solidFill>
                <a:latin typeface="Arial" pitchFamily="34" charset="0"/>
                <a:cs typeface="Arial" pitchFamily="34" charset="0"/>
              </a:rPr>
              <a:t>Booche</a:t>
            </a:r>
            <a:endParaRPr lang="en-US" sz="1400" b="1" dirty="0" smtClean="0">
              <a:solidFill>
                <a:schemeClr val="tx2">
                  <a:lumMod val="50000"/>
                </a:schemeClr>
              </a:solidFill>
              <a:latin typeface="Arial" pitchFamily="34" charset="0"/>
              <a:cs typeface="Arial" pitchFamily="34" charset="0"/>
            </a:endParaRP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Telephone Network</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Computer Network</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Internet</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Today – Cloud Computing</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Wide Spread Adoption</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Virtualization</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SOA</a:t>
            </a:r>
          </a:p>
          <a:p>
            <a:pPr marL="1257300" lvl="2" indent="-342900" algn="l">
              <a:buSzPct val="85000"/>
              <a:buBlip>
                <a:blip r:embed="rId5"/>
              </a:buBlip>
            </a:pPr>
            <a:r>
              <a:rPr lang="en-US" sz="1100" b="1" dirty="0" smtClean="0">
                <a:solidFill>
                  <a:schemeClr val="tx2">
                    <a:lumMod val="50000"/>
                  </a:schemeClr>
                </a:solidFill>
                <a:latin typeface="Arial" pitchFamily="34" charset="0"/>
                <a:cs typeface="Arial" pitchFamily="34" charset="0"/>
              </a:rPr>
              <a:t>Autonomic &amp; Utility Computing</a:t>
            </a:r>
          </a:p>
          <a:p>
            <a:pPr marL="800100" lvl="1" indent="-342900" algn="l">
              <a:buSzPct val="85000"/>
              <a:buBlip>
                <a:blip r:embed="rId5"/>
              </a:buBlip>
            </a:pPr>
            <a:r>
              <a:rPr lang="en-US" sz="1400" b="1" dirty="0" smtClean="0">
                <a:solidFill>
                  <a:schemeClr val="tx2">
                    <a:lumMod val="50000"/>
                  </a:schemeClr>
                </a:solidFill>
                <a:latin typeface="Arial" pitchFamily="34" charset="0"/>
                <a:cs typeface="Arial" pitchFamily="34" charset="0"/>
              </a:rPr>
              <a:t>Details Abstracted </a:t>
            </a:r>
            <a:r>
              <a:rPr lang="en-US" sz="1400" b="1" dirty="0">
                <a:solidFill>
                  <a:schemeClr val="tx2">
                    <a:lumMod val="50000"/>
                  </a:schemeClr>
                </a:solidFill>
                <a:latin typeface="Arial" pitchFamily="34" charset="0"/>
                <a:cs typeface="Arial" pitchFamily="34" charset="0"/>
              </a:rPr>
              <a:t>from End User – No </a:t>
            </a:r>
            <a:r>
              <a:rPr lang="en-US" sz="1400" b="1" dirty="0" smtClean="0">
                <a:solidFill>
                  <a:schemeClr val="tx2">
                    <a:lumMod val="50000"/>
                  </a:schemeClr>
                </a:solidFill>
                <a:latin typeface="Arial" pitchFamily="34" charset="0"/>
                <a:cs typeface="Arial" pitchFamily="34" charset="0"/>
              </a:rPr>
              <a:t>need </a:t>
            </a:r>
            <a:r>
              <a:rPr lang="en-US" sz="1400" b="1" dirty="0">
                <a:solidFill>
                  <a:schemeClr val="tx2">
                    <a:lumMod val="50000"/>
                  </a:schemeClr>
                </a:solidFill>
                <a:latin typeface="Arial" pitchFamily="34" charset="0"/>
                <a:cs typeface="Arial" pitchFamily="34" charset="0"/>
              </a:rPr>
              <a:t>for </a:t>
            </a:r>
            <a:r>
              <a:rPr lang="en-US" sz="1400" b="1" dirty="0" smtClean="0">
                <a:solidFill>
                  <a:schemeClr val="tx2">
                    <a:lumMod val="50000"/>
                  </a:schemeClr>
                </a:solidFill>
                <a:latin typeface="Arial" pitchFamily="34" charset="0"/>
                <a:cs typeface="Arial" pitchFamily="34" charset="0"/>
              </a:rPr>
              <a:t>expertise </a:t>
            </a:r>
            <a:r>
              <a:rPr lang="en-US" sz="1400" b="1" dirty="0">
                <a:solidFill>
                  <a:schemeClr val="tx2">
                    <a:lumMod val="50000"/>
                  </a:schemeClr>
                </a:solidFill>
                <a:latin typeface="Arial" pitchFamily="34" charset="0"/>
                <a:cs typeface="Arial" pitchFamily="34" charset="0"/>
              </a:rPr>
              <a:t>or </a:t>
            </a:r>
            <a:r>
              <a:rPr lang="en-US" sz="1400" b="1" dirty="0" smtClean="0">
                <a:solidFill>
                  <a:schemeClr val="tx2">
                    <a:lumMod val="50000"/>
                  </a:schemeClr>
                </a:solidFill>
                <a:latin typeface="Arial" pitchFamily="34" charset="0"/>
                <a:cs typeface="Arial" pitchFamily="34" charset="0"/>
              </a:rPr>
              <a:t>control over technology or infrastructure that supports them</a:t>
            </a:r>
          </a:p>
          <a:p>
            <a:pPr marL="342900" indent="-342900" algn="l">
              <a:buSzPct val="85000"/>
              <a:buBlip>
                <a:blip r:embed="rId5"/>
              </a:buBlip>
            </a:pPr>
            <a:r>
              <a:rPr lang="en-US" sz="1600" b="1" dirty="0" smtClean="0">
                <a:solidFill>
                  <a:schemeClr val="tx2">
                    <a:lumMod val="50000"/>
                  </a:schemeClr>
                </a:solidFill>
                <a:latin typeface="Arial" pitchFamily="34" charset="0"/>
                <a:cs typeface="Arial" pitchFamily="34" charset="0"/>
              </a:rPr>
              <a:t>Commoditization – Utility Basing Computing</a:t>
            </a:r>
            <a:endParaRPr lang="en-US" sz="1600" b="1" dirty="0">
              <a:solidFill>
                <a:schemeClr val="tx2">
                  <a:lumMod val="50000"/>
                </a:schemeClr>
              </a:solidFill>
              <a:latin typeface="Arial" pitchFamily="34" charset="0"/>
              <a:cs typeface="Arial" pitchFamily="34" charset="0"/>
            </a:endParaRPr>
          </a:p>
        </p:txBody>
      </p:sp>
      <p:pic>
        <p:nvPicPr>
          <p:cNvPr id="1027" name="Picture 3" descr="C:\Users\mayfieldv\AppData\Local\Microsoft\Windows\Temporary Internet Files\Content.IE5\RF5ASW18\MC90033802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7731" y="1752600"/>
            <a:ext cx="108717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yfieldv\AppData\Local\Microsoft\Windows\Temporary Internet Files\Content.IE5\RF5ASW18\MC90044134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8164" y="1752600"/>
            <a:ext cx="1433512" cy="14335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ayfieldv\AppData\Local\Microsoft\Windows\Temporary Internet Files\Content.IE5\09DQ1ZAE\MP900390466[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4920" y="2197088"/>
            <a:ext cx="2456916" cy="17526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31" name="Picture 7" descr="C:\Users\mayfieldv\AppData\Local\Microsoft\Windows\Temporary Internet Files\Content.IE5\09DQ1ZAE\MC900432517[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7258" y="1423872"/>
            <a:ext cx="966520" cy="773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yfieldv\AppData\Local\Microsoft\Windows\Temporary Internet Files\Content.IE5\RF5ASW18\MC900441397[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4790" y="32004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ayfieldv\AppData\Local\Microsoft\Windows\Temporary Internet Files\Content.IE5\5FF9CC2J\MC900432564[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4925" y="3124314"/>
            <a:ext cx="1828572" cy="18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7608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3" descr="C:\Users\Public\Documents\Microsoft\Events\Architect Council\Chicago-Inside-Container-1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228600"/>
            <a:ext cx="9144000" cy="9906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9" name="Title 3"/>
          <p:cNvSpPr txBox="1">
            <a:spLocks/>
          </p:cNvSpPr>
          <p:nvPr/>
        </p:nvSpPr>
        <p:spPr>
          <a:xfrm>
            <a:off x="457200" y="20597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20000"/>
              </a:spcBef>
            </a:pPr>
            <a:r>
              <a:rPr lang="en-GB" sz="4800" b="1" spc="-150" dirty="0">
                <a:ln>
                  <a:solidFill>
                    <a:schemeClr val="bg1">
                      <a:alpha val="60000"/>
                    </a:schemeClr>
                  </a:solidFill>
                </a:ln>
                <a:solidFill>
                  <a:schemeClr val="bg1"/>
                </a:solidFill>
                <a:effectLst>
                  <a:outerShdw blurRad="25400" dist="25400" dir="5400000" algn="t" rotWithShape="0">
                    <a:prstClr val="black">
                      <a:alpha val="15000"/>
                    </a:prstClr>
                  </a:outerShdw>
                </a:effectLst>
                <a:latin typeface="Arial" pitchFamily="34" charset="0"/>
                <a:ea typeface="+mn-ea"/>
                <a:cs typeface="Arial" pitchFamily="34" charset="0"/>
              </a:rPr>
              <a:t>Container Internals</a:t>
            </a:r>
          </a:p>
        </p:txBody>
      </p:sp>
    </p:spTree>
    <p:extLst>
      <p:ext uri="{BB962C8B-B14F-4D97-AF65-F5344CB8AC3E}">
        <p14:creationId xmlns:p14="http://schemas.microsoft.com/office/powerpoint/2010/main" val="2925689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914400" y="2895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Wrap Up</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0173464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624137"/>
            <a:ext cx="8671560" cy="2709863"/>
          </a:xfrm>
          <a:prstGeom prst="rect">
            <a:avLst/>
          </a:prstGeom>
        </p:spPr>
      </p:pic>
      <p:sp>
        <p:nvSpPr>
          <p:cNvPr id="3" name="Subtitle 2"/>
          <p:cNvSpPr>
            <a:spLocks noGrp="1"/>
          </p:cNvSpPr>
          <p:nvPr>
            <p:ph type="subTitle" idx="1"/>
          </p:nvPr>
        </p:nvSpPr>
        <p:spPr>
          <a:xfrm>
            <a:off x="838200" y="1752600"/>
            <a:ext cx="7391400" cy="1447800"/>
          </a:xfrm>
        </p:spPr>
        <p:txBody>
          <a:bodyPr>
            <a:noAutofit/>
          </a:bodyPr>
          <a:lstStyle/>
          <a:p>
            <a:r>
              <a:rPr lang="en-US" sz="54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cs typeface="Arial" pitchFamily="34" charset="0"/>
              </a:rPr>
              <a:t>Questions?</a:t>
            </a:r>
            <a:endParaRPr lang="en-US" sz="5400" b="1" spc="-150" dirty="0">
              <a:solidFill>
                <a:schemeClr val="tx2">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750103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381000" y="304800"/>
            <a:ext cx="8077200" cy="1066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20000"/>
              </a:spcBef>
              <a:defRPr/>
            </a:pPr>
            <a:r>
              <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Vincent W. </a:t>
            </a: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Mayfield</a:t>
            </a:r>
          </a:p>
          <a:p>
            <a:pPr>
              <a:spcBef>
                <a:spcPct val="20000"/>
              </a:spcBef>
              <a:defRPr/>
            </a:pPr>
            <a:r>
              <a:rPr lang="en-US" sz="2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CEO Bit-Wizards</a:t>
            </a:r>
            <a:endParaRPr lang="en-US" sz="2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7" name="Content Placeholder 2"/>
          <p:cNvSpPr txBox="1">
            <a:spLocks/>
          </p:cNvSpPr>
          <p:nvPr/>
        </p:nvSpPr>
        <p:spPr>
          <a:xfrm>
            <a:off x="685800" y="1600200"/>
            <a:ext cx="7848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CEO </a:t>
            </a:r>
            <a:r>
              <a:rPr lang="en-US" sz="2000" b="1" dirty="0">
                <a:solidFill>
                  <a:schemeClr val="accent1">
                    <a:lumMod val="50000"/>
                  </a:schemeClr>
                </a:solidFill>
                <a:latin typeface="Arial" pitchFamily="34" charset="0"/>
                <a:cs typeface="Arial" pitchFamily="34" charset="0"/>
              </a:rPr>
              <a:t>&amp; </a:t>
            </a:r>
            <a:r>
              <a:rPr lang="en-US" sz="2000" b="1" dirty="0" smtClean="0">
                <a:solidFill>
                  <a:schemeClr val="accent1">
                    <a:lumMod val="50000"/>
                  </a:schemeClr>
                </a:solidFill>
                <a:latin typeface="Arial" pitchFamily="34" charset="0"/>
                <a:cs typeface="Arial" pitchFamily="34" charset="0"/>
              </a:rPr>
              <a:t>Co-Founder </a:t>
            </a:r>
            <a:br>
              <a:rPr lang="en-US" sz="2000" b="1" dirty="0" smtClean="0">
                <a:solidFill>
                  <a:schemeClr val="accent1">
                    <a:lumMod val="50000"/>
                  </a:schemeClr>
                </a:solidFill>
                <a:latin typeface="Arial" pitchFamily="34" charset="0"/>
                <a:cs typeface="Arial" pitchFamily="34" charset="0"/>
              </a:rPr>
            </a:br>
            <a:r>
              <a:rPr lang="en-US" sz="2000" b="1" dirty="0" smtClean="0">
                <a:solidFill>
                  <a:schemeClr val="accent1">
                    <a:lumMod val="50000"/>
                  </a:schemeClr>
                </a:solidFill>
                <a:latin typeface="Arial" pitchFamily="34" charset="0"/>
                <a:cs typeface="Arial" pitchFamily="34" charset="0"/>
              </a:rPr>
              <a:t>Bit-Wizards </a:t>
            </a:r>
          </a:p>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Senior </a:t>
            </a:r>
            <a:r>
              <a:rPr lang="en-US" sz="2000" b="1" dirty="0">
                <a:solidFill>
                  <a:schemeClr val="accent1">
                    <a:lumMod val="50000"/>
                  </a:schemeClr>
                </a:solidFill>
                <a:latin typeface="Arial" pitchFamily="34" charset="0"/>
                <a:cs typeface="Arial" pitchFamily="34" charset="0"/>
              </a:rPr>
              <a:t>Software Engineer</a:t>
            </a:r>
          </a:p>
          <a:p>
            <a:pPr marL="342900" lvl="1"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20 </a:t>
            </a:r>
            <a:r>
              <a:rPr lang="en-US" sz="2000" b="1" dirty="0">
                <a:solidFill>
                  <a:schemeClr val="accent1">
                    <a:lumMod val="50000"/>
                  </a:schemeClr>
                </a:solidFill>
                <a:latin typeface="Arial" pitchFamily="34" charset="0"/>
                <a:cs typeface="Arial" pitchFamily="34" charset="0"/>
              </a:rPr>
              <a:t>Years Experience</a:t>
            </a:r>
          </a:p>
          <a:p>
            <a:pPr marL="342900" lvl="1"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18 </a:t>
            </a:r>
            <a:r>
              <a:rPr lang="en-US" sz="2000" b="1" dirty="0">
                <a:solidFill>
                  <a:schemeClr val="accent1">
                    <a:lumMod val="50000"/>
                  </a:schemeClr>
                </a:solidFill>
                <a:latin typeface="Arial" pitchFamily="34" charset="0"/>
                <a:cs typeface="Arial" pitchFamily="34" charset="0"/>
              </a:rPr>
              <a:t>Developing Windows </a:t>
            </a:r>
            <a:r>
              <a:rPr lang="en-US" sz="2000" b="1" dirty="0" smtClean="0">
                <a:solidFill>
                  <a:schemeClr val="accent1">
                    <a:lumMod val="50000"/>
                  </a:schemeClr>
                </a:solidFill>
                <a:latin typeface="Arial" pitchFamily="34" charset="0"/>
                <a:cs typeface="Arial" pitchFamily="34" charset="0"/>
              </a:rPr>
              <a:t>Family of OS</a:t>
            </a:r>
            <a:endParaRPr lang="en-US" sz="2000" b="1" dirty="0">
              <a:solidFill>
                <a:schemeClr val="accent1">
                  <a:lumMod val="50000"/>
                </a:schemeClr>
              </a:solidFill>
              <a:latin typeface="Arial" pitchFamily="34" charset="0"/>
              <a:cs typeface="Arial" pitchFamily="34" charset="0"/>
            </a:endParaRP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MS, BS, MCPD, MCSD, MCSD.NET, MCP</a:t>
            </a: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USAF &amp; US Army Veteran</a:t>
            </a: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Experience with Numerous Companies:</a:t>
            </a:r>
            <a:br>
              <a:rPr lang="en-US" sz="2000" b="1" dirty="0">
                <a:solidFill>
                  <a:schemeClr val="accent1">
                    <a:lumMod val="50000"/>
                  </a:schemeClr>
                </a:solidFill>
                <a:latin typeface="Arial" pitchFamily="34" charset="0"/>
                <a:cs typeface="Arial" pitchFamily="34" charset="0"/>
              </a:rPr>
            </a:br>
            <a:r>
              <a:rPr lang="en-US" sz="2000" b="1" dirty="0">
                <a:solidFill>
                  <a:schemeClr val="accent1">
                    <a:lumMod val="50000"/>
                  </a:schemeClr>
                </a:solidFill>
                <a:latin typeface="Arial" pitchFamily="34" charset="0"/>
                <a:cs typeface="Arial" pitchFamily="34" charset="0"/>
              </a:rPr>
              <a:t>Public, Private, &amp; </a:t>
            </a:r>
            <a:r>
              <a:rPr lang="en-US" sz="2000" b="1" dirty="0" err="1">
                <a:solidFill>
                  <a:schemeClr val="accent1">
                    <a:lumMod val="50000"/>
                  </a:schemeClr>
                </a:solidFill>
                <a:latin typeface="Arial" pitchFamily="34" charset="0"/>
                <a:cs typeface="Arial" pitchFamily="34" charset="0"/>
              </a:rPr>
              <a:t>DoD</a:t>
            </a:r>
            <a:endParaRPr lang="en-US" sz="2000" b="1" dirty="0">
              <a:solidFill>
                <a:schemeClr val="accent1">
                  <a:lumMod val="50000"/>
                </a:schemeClr>
              </a:solidFill>
              <a:latin typeface="Arial" pitchFamily="34" charset="0"/>
              <a:cs typeface="Arial" pitchFamily="34" charset="0"/>
            </a:endParaRPr>
          </a:p>
          <a:p>
            <a:pPr marL="342900" indent="-342900" algn="l">
              <a:buSzPct val="75000"/>
              <a:buBlip>
                <a:blip r:embed="rId4"/>
              </a:buBlip>
            </a:pPr>
            <a:r>
              <a:rPr lang="en-US" sz="2000" b="1" dirty="0">
                <a:solidFill>
                  <a:schemeClr val="accent1">
                    <a:lumMod val="50000"/>
                  </a:schemeClr>
                </a:solidFill>
                <a:latin typeface="Arial" pitchFamily="34" charset="0"/>
                <a:cs typeface="Arial" pitchFamily="34" charset="0"/>
              </a:rPr>
              <a:t>Commercial Pilot &amp; </a:t>
            </a:r>
            <a:r>
              <a:rPr lang="en-US" sz="2000" b="1" dirty="0" smtClean="0">
                <a:solidFill>
                  <a:schemeClr val="accent1">
                    <a:lumMod val="50000"/>
                  </a:schemeClr>
                </a:solidFill>
                <a:latin typeface="Arial" pitchFamily="34" charset="0"/>
                <a:cs typeface="Arial" pitchFamily="34" charset="0"/>
              </a:rPr>
              <a:t>Author</a:t>
            </a:r>
          </a:p>
          <a:p>
            <a:pPr marL="342900" indent="-342900" algn="l">
              <a:buSzPct val="75000"/>
              <a:buBlip>
                <a:blip r:embed="rId4"/>
              </a:buBlip>
            </a:pPr>
            <a:r>
              <a:rPr lang="en-US" sz="2000" b="1" dirty="0" smtClean="0">
                <a:solidFill>
                  <a:schemeClr val="accent1">
                    <a:lumMod val="50000"/>
                  </a:schemeClr>
                </a:solidFill>
                <a:latin typeface="Arial" pitchFamily="34" charset="0"/>
                <a:cs typeface="Arial" pitchFamily="34" charset="0"/>
              </a:rPr>
              <a:t>Microsoft VTSP</a:t>
            </a:r>
            <a:endParaRPr lang="en-US" sz="2000" b="1" dirty="0">
              <a:solidFill>
                <a:schemeClr val="accent1">
                  <a:lumMod val="50000"/>
                </a:schemeClr>
              </a:solidFill>
              <a:latin typeface="Arial" pitchFamily="34" charset="0"/>
              <a:cs typeface="Arial" pitchFamily="34" charset="0"/>
            </a:endParaRPr>
          </a:p>
        </p:txBody>
      </p:sp>
      <p:pic>
        <p:nvPicPr>
          <p:cNvPr id="8" name="Picture 2"/>
          <p:cNvPicPr>
            <a:picLocks noChangeAspect="1" noChangeArrowheads="1"/>
          </p:cNvPicPr>
          <p:nvPr/>
        </p:nvPicPr>
        <p:blipFill>
          <a:blip r:embed="rId5" cstate="print"/>
          <a:srcRect/>
          <a:stretch>
            <a:fillRect/>
          </a:stretch>
        </p:blipFill>
        <p:spPr bwMode="auto">
          <a:xfrm>
            <a:off x="6423025" y="1600200"/>
            <a:ext cx="2070100" cy="2913063"/>
          </a:xfrm>
          <a:prstGeom prst="rect">
            <a:avLst/>
          </a:prstGeom>
          <a:noFill/>
          <a:ln w="9525">
            <a:noFill/>
            <a:miter lim="800000"/>
            <a:headEnd/>
            <a:tailEnd/>
          </a:ln>
        </p:spPr>
      </p:pic>
      <p:pic>
        <p:nvPicPr>
          <p:cNvPr id="9" name="Picture 8" descr="ASPDOTNETbyExample"/>
          <p:cNvPicPr>
            <a:picLocks noChangeAspect="1" noChangeArrowheads="1"/>
          </p:cNvPicPr>
          <p:nvPr/>
        </p:nvPicPr>
        <p:blipFill>
          <a:blip r:embed="rId6" cstate="print"/>
          <a:srcRect/>
          <a:stretch>
            <a:fillRect/>
          </a:stretch>
        </p:blipFill>
        <p:spPr bwMode="auto">
          <a:xfrm>
            <a:off x="4845050" y="4724400"/>
            <a:ext cx="863600" cy="1066800"/>
          </a:xfrm>
          <a:prstGeom prst="rect">
            <a:avLst/>
          </a:prstGeom>
          <a:noFill/>
          <a:ln w="9525">
            <a:noFill/>
            <a:miter lim="800000"/>
            <a:headEnd/>
            <a:tailEnd/>
          </a:ln>
        </p:spPr>
      </p:pic>
      <p:pic>
        <p:nvPicPr>
          <p:cNvPr id="10" name="Picture 6" descr="ACTIVEXUNLEASHED"/>
          <p:cNvPicPr>
            <a:picLocks noChangeAspect="1" noChangeArrowheads="1"/>
          </p:cNvPicPr>
          <p:nvPr/>
        </p:nvPicPr>
        <p:blipFill>
          <a:blip r:embed="rId7" cstate="print"/>
          <a:srcRect/>
          <a:stretch>
            <a:fillRect/>
          </a:stretch>
        </p:blipFill>
        <p:spPr bwMode="auto">
          <a:xfrm>
            <a:off x="6680200" y="4724400"/>
            <a:ext cx="860425" cy="1066800"/>
          </a:xfrm>
          <a:prstGeom prst="rect">
            <a:avLst/>
          </a:prstGeom>
          <a:noFill/>
          <a:ln w="9525">
            <a:noFill/>
            <a:miter lim="800000"/>
            <a:headEnd/>
            <a:tailEnd/>
          </a:ln>
        </p:spPr>
      </p:pic>
      <p:pic>
        <p:nvPicPr>
          <p:cNvPr id="11" name="Picture 7" descr="COMDCOMPRIMER"/>
          <p:cNvPicPr>
            <a:picLocks noChangeAspect="1" noChangeArrowheads="1"/>
          </p:cNvPicPr>
          <p:nvPr/>
        </p:nvPicPr>
        <p:blipFill>
          <a:blip r:embed="rId8" cstate="print"/>
          <a:srcRect/>
          <a:stretch>
            <a:fillRect/>
          </a:stretch>
        </p:blipFill>
        <p:spPr bwMode="auto">
          <a:xfrm>
            <a:off x="7596188" y="4724400"/>
            <a:ext cx="858837" cy="1066800"/>
          </a:xfrm>
          <a:prstGeom prst="rect">
            <a:avLst/>
          </a:prstGeom>
          <a:noFill/>
          <a:ln w="9525">
            <a:noFill/>
            <a:miter lim="800000"/>
            <a:headEnd/>
            <a:tailEnd/>
          </a:ln>
        </p:spPr>
      </p:pic>
      <p:pic>
        <p:nvPicPr>
          <p:cNvPr id="12" name="Picture 8" descr="VCPP_Dev_Cover"/>
          <p:cNvPicPr>
            <a:picLocks noChangeAspect="1" noChangeArrowheads="1"/>
          </p:cNvPicPr>
          <p:nvPr/>
        </p:nvPicPr>
        <p:blipFill>
          <a:blip r:embed="rId9" cstate="print"/>
          <a:srcRect/>
          <a:stretch>
            <a:fillRect/>
          </a:stretch>
        </p:blipFill>
        <p:spPr bwMode="auto">
          <a:xfrm>
            <a:off x="5761038" y="4724400"/>
            <a:ext cx="868362" cy="1066800"/>
          </a:xfrm>
          <a:prstGeom prst="rect">
            <a:avLst/>
          </a:prstGeom>
          <a:noFill/>
          <a:ln w="9525">
            <a:noFill/>
            <a:miter lim="800000"/>
            <a:headEnd/>
            <a:tailEnd/>
          </a:ln>
        </p:spPr>
      </p:pic>
    </p:spTree>
    <p:extLst>
      <p:ext uri="{BB962C8B-B14F-4D97-AF65-F5344CB8AC3E}">
        <p14:creationId xmlns:p14="http://schemas.microsoft.com/office/powerpoint/2010/main" val="531516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730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414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Kentico Virtual Conference Agenda</a:t>
            </a:r>
            <a:endParaRPr lang="en-US" dirty="0"/>
          </a:p>
        </p:txBody>
      </p:sp>
      <p:graphicFrame>
        <p:nvGraphicFramePr>
          <p:cNvPr id="4" name="Table 3"/>
          <p:cNvGraphicFramePr>
            <a:graphicFrameLocks noGrp="1"/>
          </p:cNvGraphicFramePr>
          <p:nvPr>
            <p:extLst/>
          </p:nvPr>
        </p:nvGraphicFramePr>
        <p:xfrm>
          <a:off x="179512" y="1131062"/>
          <a:ext cx="8856984" cy="5682314"/>
        </p:xfrm>
        <a:graphic>
          <a:graphicData uri="http://schemas.openxmlformats.org/drawingml/2006/table">
            <a:tbl>
              <a:tblPr firstRow="1" firstCol="1">
                <a:tableStyleId>{5C22544A-7EE6-4342-B048-85BDC9FD1C3A}</a:tableStyleId>
              </a:tblPr>
              <a:tblGrid>
                <a:gridCol w="1008112"/>
                <a:gridCol w="6417105"/>
                <a:gridCol w="1431767"/>
              </a:tblGrid>
              <a:tr h="0">
                <a:tc>
                  <a:txBody>
                    <a:bodyPr/>
                    <a:lstStyle/>
                    <a:p>
                      <a:pPr marL="0" marR="0">
                        <a:spcBef>
                          <a:spcPts val="0"/>
                        </a:spcBef>
                        <a:spcAft>
                          <a:spcPts val="0"/>
                        </a:spcAft>
                      </a:pPr>
                      <a:r>
                        <a:rPr lang="en-US" sz="900" dirty="0">
                          <a:effectLst/>
                        </a:rPr>
                        <a:t>Time</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Session Information</a:t>
                      </a:r>
                      <a:endParaRPr lang="en-US" sz="900" dirty="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900" dirty="0">
                          <a:effectLst/>
                        </a:rPr>
                        <a:t>Register</a:t>
                      </a:r>
                      <a:endParaRPr lang="en-US" sz="900" dirty="0">
                        <a:effectLst/>
                        <a:latin typeface="Calibri"/>
                        <a:ea typeface="Calibri"/>
                        <a:cs typeface="Times New Roman"/>
                      </a:endParaRPr>
                    </a:p>
                  </a:txBody>
                  <a:tcPr marL="22858" marR="22858" marT="0" marB="0"/>
                </a:tc>
              </a:tr>
              <a:tr h="530292">
                <a:tc>
                  <a:txBody>
                    <a:bodyPr/>
                    <a:lstStyle/>
                    <a:p>
                      <a:pPr marL="0" marR="0">
                        <a:spcBef>
                          <a:spcPts val="0"/>
                        </a:spcBef>
                        <a:spcAft>
                          <a:spcPts val="0"/>
                        </a:spcAft>
                      </a:pPr>
                      <a:r>
                        <a:rPr lang="en-US" sz="900">
                          <a:effectLst/>
                        </a:rPr>
                        <a:t>7:00 –8:00 AM PST</a:t>
                      </a:r>
                    </a:p>
                    <a:p>
                      <a:pPr marL="0" marR="0">
                        <a:spcBef>
                          <a:spcPts val="0"/>
                        </a:spcBef>
                        <a:spcAft>
                          <a:spcPts val="0"/>
                        </a:spcAft>
                      </a:pPr>
                      <a:r>
                        <a:rPr lang="en-US" sz="900">
                          <a:effectLst/>
                        </a:rPr>
                        <a:t>10:00-11:00 AM EST</a:t>
                      </a:r>
                    </a:p>
                    <a:p>
                      <a:pPr marL="0" marR="0">
                        <a:spcBef>
                          <a:spcPts val="0"/>
                        </a:spcBef>
                        <a:spcAft>
                          <a:spcPts val="0"/>
                        </a:spcAft>
                      </a:pPr>
                      <a:r>
                        <a:rPr lang="en-US" sz="900">
                          <a:effectLst/>
                        </a:rPr>
                        <a:t>3:00-4:00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Are you ready? Introduction to Cloud Computing and Windows Azure</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2"/>
                        </a:rPr>
                        <a:t>Vince Mayfield</a:t>
                      </a:r>
                      <a:r>
                        <a:rPr lang="en-US" sz="1200" dirty="0">
                          <a:effectLst/>
                        </a:rPr>
                        <a:t>, CEO </a:t>
                      </a:r>
                      <a:r>
                        <a:rPr lang="en-US" sz="1200" u="sng" dirty="0">
                          <a:effectLst/>
                          <a:hlinkClick r:id="rId3"/>
                        </a:rPr>
                        <a:t>Bit-Wizards</a:t>
                      </a:r>
                      <a:endParaRPr lang="en-US" sz="1200" dirty="0">
                        <a:effectLst/>
                      </a:endParaRP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92564">
                <a:tc>
                  <a:txBody>
                    <a:bodyPr/>
                    <a:lstStyle/>
                    <a:p>
                      <a:pPr marL="0" marR="0">
                        <a:spcBef>
                          <a:spcPts val="0"/>
                        </a:spcBef>
                        <a:spcAft>
                          <a:spcPts val="0"/>
                        </a:spcAft>
                      </a:pPr>
                      <a:r>
                        <a:rPr lang="en-US" sz="900">
                          <a:effectLst/>
                        </a:rPr>
                        <a:t>8:30-9:30 AM PST</a:t>
                      </a:r>
                    </a:p>
                    <a:p>
                      <a:pPr marL="0" marR="0">
                        <a:spcBef>
                          <a:spcPts val="0"/>
                        </a:spcBef>
                        <a:spcAft>
                          <a:spcPts val="0"/>
                        </a:spcAft>
                      </a:pPr>
                      <a:r>
                        <a:rPr lang="en-US" sz="900">
                          <a:effectLst/>
                        </a:rPr>
                        <a:t>11:30–12:30 PM EST</a:t>
                      </a:r>
                    </a:p>
                    <a:p>
                      <a:pPr marL="0" marR="0">
                        <a:spcBef>
                          <a:spcPts val="0"/>
                        </a:spcBef>
                        <a:spcAft>
                          <a:spcPts val="0"/>
                        </a:spcAft>
                      </a:pPr>
                      <a:r>
                        <a:rPr lang="en-US" sz="900">
                          <a:effectLst/>
                        </a:rPr>
                        <a:t>4:30-5:30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Get set.. Introduction to Windows Azure Development</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5"/>
                        </a:rPr>
                        <a:t>Brian </a:t>
                      </a:r>
                      <a:r>
                        <a:rPr lang="en-US" sz="1200" u="sng" dirty="0" err="1">
                          <a:effectLst/>
                          <a:hlinkClick r:id="rId5"/>
                        </a:rPr>
                        <a:t>McKeiver</a:t>
                      </a:r>
                      <a:r>
                        <a:rPr lang="en-US" sz="1200" dirty="0">
                          <a:effectLst/>
                        </a:rPr>
                        <a:t>, Kentico MVP and Partner/Senior Developer at </a:t>
                      </a:r>
                      <a:r>
                        <a:rPr lang="en-US" sz="1200" u="sng" dirty="0" err="1">
                          <a:effectLst/>
                          <a:hlinkClick r:id="rId6"/>
                        </a:rPr>
                        <a:t>BizStream</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7"/>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438904">
                <a:tc>
                  <a:txBody>
                    <a:bodyPr/>
                    <a:lstStyle/>
                    <a:p>
                      <a:pPr marL="0" marR="0">
                        <a:spcBef>
                          <a:spcPts val="0"/>
                        </a:spcBef>
                        <a:spcAft>
                          <a:spcPts val="0"/>
                        </a:spcAft>
                      </a:pPr>
                      <a:r>
                        <a:rPr lang="en-US" sz="900">
                          <a:effectLst/>
                        </a:rPr>
                        <a:t>10:00–11:00 AM PST</a:t>
                      </a:r>
                    </a:p>
                    <a:p>
                      <a:pPr marL="0" marR="0">
                        <a:spcBef>
                          <a:spcPts val="0"/>
                        </a:spcBef>
                        <a:spcAft>
                          <a:spcPts val="0"/>
                        </a:spcAft>
                      </a:pPr>
                      <a:r>
                        <a:rPr lang="en-US" sz="900">
                          <a:effectLst/>
                        </a:rPr>
                        <a:t>1:00 –2:00 PM EST</a:t>
                      </a:r>
                    </a:p>
                    <a:p>
                      <a:pPr marL="0" marR="0">
                        <a:spcBef>
                          <a:spcPts val="0"/>
                        </a:spcBef>
                        <a:spcAft>
                          <a:spcPts val="0"/>
                        </a:spcAft>
                      </a:pPr>
                      <a:r>
                        <a:rPr lang="en-US" sz="900">
                          <a:effectLst/>
                        </a:rPr>
                        <a:t>6:00–7:00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Go…Running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8"/>
                        </a:rPr>
                        <a:t>Thom Robbins</a:t>
                      </a:r>
                      <a:r>
                        <a:rPr lang="en-US" sz="1200" dirty="0">
                          <a:effectLst/>
                        </a:rPr>
                        <a:t>, Chief Evangelist Kentico CMS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9"/>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45192">
                <a:tc>
                  <a:txBody>
                    <a:bodyPr/>
                    <a:lstStyle/>
                    <a:p>
                      <a:pPr marL="0" marR="0">
                        <a:spcBef>
                          <a:spcPts val="0"/>
                        </a:spcBef>
                        <a:spcAft>
                          <a:spcPts val="0"/>
                        </a:spcAft>
                      </a:pPr>
                      <a:r>
                        <a:rPr lang="en-US" sz="900">
                          <a:effectLst/>
                        </a:rPr>
                        <a:t>11:30–12:30 PM PST</a:t>
                      </a:r>
                    </a:p>
                    <a:p>
                      <a:pPr marL="0" marR="0">
                        <a:spcBef>
                          <a:spcPts val="0"/>
                        </a:spcBef>
                        <a:spcAft>
                          <a:spcPts val="0"/>
                        </a:spcAft>
                      </a:pPr>
                      <a:r>
                        <a:rPr lang="en-US" sz="900">
                          <a:effectLst/>
                        </a:rPr>
                        <a:t>2:30–3:30 PM EST</a:t>
                      </a:r>
                    </a:p>
                    <a:p>
                      <a:pPr marL="0" marR="0">
                        <a:spcBef>
                          <a:spcPts val="0"/>
                        </a:spcBef>
                        <a:spcAft>
                          <a:spcPts val="0"/>
                        </a:spcAft>
                      </a:pPr>
                      <a:r>
                        <a:rPr lang="en-US" sz="900">
                          <a:effectLst/>
                        </a:rPr>
                        <a:t>7:30 –8:30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Deployment options for Kentico CMS on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a:t>
                      </a:r>
                      <a:r>
                        <a:rPr lang="en-US" sz="1200" u="sng" dirty="0">
                          <a:effectLst/>
                          <a:hlinkClick r:id="rId3"/>
                        </a:rPr>
                        <a:t>Bit-Wizards</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1"/>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510912">
                <a:tc>
                  <a:txBody>
                    <a:bodyPr/>
                    <a:lstStyle/>
                    <a:p>
                      <a:pPr marL="0" marR="0">
                        <a:spcBef>
                          <a:spcPts val="0"/>
                        </a:spcBef>
                        <a:spcAft>
                          <a:spcPts val="0"/>
                        </a:spcAft>
                      </a:pPr>
                      <a:r>
                        <a:rPr lang="en-US" sz="900">
                          <a:effectLst/>
                        </a:rPr>
                        <a:t>1:00 PM–2:00 PM PST</a:t>
                      </a:r>
                    </a:p>
                    <a:p>
                      <a:pPr marL="0" marR="0">
                        <a:spcBef>
                          <a:spcPts val="0"/>
                        </a:spcBef>
                        <a:spcAft>
                          <a:spcPts val="0"/>
                        </a:spcAft>
                      </a:pPr>
                      <a:r>
                        <a:rPr lang="en-US" sz="900">
                          <a:effectLst/>
                        </a:rPr>
                        <a:t>4:00–5:00 PM EST</a:t>
                      </a:r>
                    </a:p>
                    <a:p>
                      <a:pPr marL="0" marR="0">
                        <a:spcBef>
                          <a:spcPts val="0"/>
                        </a:spcBef>
                        <a:spcAft>
                          <a:spcPts val="0"/>
                        </a:spcAft>
                      </a:pPr>
                      <a:r>
                        <a:rPr lang="en-US" sz="900">
                          <a:effectLst/>
                        </a:rPr>
                        <a:t>9:00–10:00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Best Practices for Kentico CMS and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2"/>
                        </a:rPr>
                        <a:t>Dominik Pinter</a:t>
                      </a:r>
                      <a:r>
                        <a:rPr lang="en-US" sz="1200" dirty="0">
                          <a:effectLst/>
                        </a:rPr>
                        <a:t>, Group Product Manager/</a:t>
                      </a:r>
                      <a:r>
                        <a:rPr lang="en-US" sz="1200" dirty="0" err="1">
                          <a:effectLst/>
                        </a:rPr>
                        <a:t>SaaS</a:t>
                      </a:r>
                      <a:r>
                        <a:rPr lang="en-US" sz="1200" dirty="0">
                          <a:effectLst/>
                        </a:rPr>
                        <a:t> and Cloud</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3"/>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07394">
                <a:tc>
                  <a:txBody>
                    <a:bodyPr/>
                    <a:lstStyle/>
                    <a:p>
                      <a:pPr marL="0" marR="0">
                        <a:spcBef>
                          <a:spcPts val="0"/>
                        </a:spcBef>
                        <a:spcAft>
                          <a:spcPts val="0"/>
                        </a:spcAft>
                      </a:pPr>
                      <a:r>
                        <a:rPr lang="en-US" sz="900">
                          <a:effectLst/>
                        </a:rPr>
                        <a:t>2:30–3:30 PM PST</a:t>
                      </a:r>
                    </a:p>
                    <a:p>
                      <a:pPr marL="0" marR="0">
                        <a:spcBef>
                          <a:spcPts val="0"/>
                        </a:spcBef>
                        <a:spcAft>
                          <a:spcPts val="0"/>
                        </a:spcAft>
                      </a:pPr>
                      <a:r>
                        <a:rPr lang="en-US" sz="900">
                          <a:effectLst/>
                        </a:rPr>
                        <a:t>5:30–6:30 PM EST</a:t>
                      </a:r>
                    </a:p>
                    <a:p>
                      <a:pPr marL="0" marR="0">
                        <a:spcBef>
                          <a:spcPts val="0"/>
                        </a:spcBef>
                        <a:spcAft>
                          <a:spcPts val="0"/>
                        </a:spcAft>
                      </a:pPr>
                      <a:r>
                        <a:rPr lang="en-US" sz="900">
                          <a:effectLst/>
                        </a:rPr>
                        <a:t>10:30–11:30 PM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Advanced development with Windows Azure</a:t>
                      </a:r>
                      <a:endParaRPr lang="en-US" sz="1200" dirty="0">
                        <a:effectLst/>
                      </a:endParaRPr>
                    </a:p>
                    <a:p>
                      <a:pPr marL="0" marR="0">
                        <a:spcBef>
                          <a:spcPts val="0"/>
                        </a:spcBef>
                        <a:spcAft>
                          <a:spcPts val="0"/>
                        </a:spcAft>
                      </a:pPr>
                      <a:r>
                        <a:rPr lang="en-US" sz="1200" u="none" strike="noStrike" dirty="0">
                          <a:effectLst/>
                        </a:rPr>
                        <a:t> </a:t>
                      </a:r>
                      <a:endParaRPr lang="en-US" sz="1200" dirty="0">
                        <a:effectLst/>
                      </a:endParaRPr>
                    </a:p>
                    <a:p>
                      <a:pPr marL="0" marR="0">
                        <a:spcBef>
                          <a:spcPts val="0"/>
                        </a:spcBef>
                        <a:spcAft>
                          <a:spcPts val="0"/>
                        </a:spcAft>
                      </a:pPr>
                      <a:r>
                        <a:rPr lang="en-US" sz="1200" dirty="0" smtClean="0">
                          <a:effectLst/>
                        </a:rPr>
                        <a:t>Speaker</a:t>
                      </a:r>
                      <a:r>
                        <a:rPr lang="en-US" sz="1200" dirty="0">
                          <a:effectLst/>
                        </a:rPr>
                        <a:t>: </a:t>
                      </a:r>
                      <a:r>
                        <a:rPr lang="en-US" sz="1200" u="sng" dirty="0">
                          <a:effectLst/>
                          <a:hlinkClick r:id="rId10"/>
                        </a:rPr>
                        <a:t>Bryan </a:t>
                      </a:r>
                      <a:r>
                        <a:rPr lang="en-US" sz="1200" u="sng" dirty="0" err="1">
                          <a:effectLst/>
                          <a:hlinkClick r:id="rId10"/>
                        </a:rPr>
                        <a:t>Soltis</a:t>
                      </a:r>
                      <a:r>
                        <a:rPr lang="en-US" sz="1200" dirty="0">
                          <a:effectLst/>
                        </a:rPr>
                        <a:t>, Kentico MVP and Director of Technology and Research at Bit-Wizards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4"/>
                        </a:rPr>
                        <a:t>Register me</a:t>
                      </a:r>
                      <a:endParaRPr lang="en-US" sz="1200" dirty="0">
                        <a:effectLst/>
                        <a:latin typeface="Calibri"/>
                        <a:ea typeface="Calibri"/>
                        <a:cs typeface="Times New Roman"/>
                      </a:endParaRPr>
                    </a:p>
                  </a:txBody>
                  <a:tcPr marL="22858" marR="22858" marT="0" marB="0" anchor="ctr"/>
                </a:tc>
              </a:tr>
              <a:tr h="63358">
                <a:tc gridSpan="3">
                  <a:txBody>
                    <a:bodyPr/>
                    <a:lstStyle/>
                    <a:p>
                      <a:pPr marL="0" marR="0" algn="ctr">
                        <a:spcBef>
                          <a:spcPts val="0"/>
                        </a:spcBef>
                        <a:spcAft>
                          <a:spcPts val="0"/>
                        </a:spcAft>
                      </a:pPr>
                      <a:r>
                        <a:rPr lang="en-US" sz="1200" dirty="0">
                          <a:effectLst/>
                        </a:rPr>
                        <a:t>Break</a:t>
                      </a:r>
                      <a:endParaRPr lang="en-US" sz="1200" dirty="0">
                        <a:effectLst/>
                        <a:latin typeface="Calibri"/>
                        <a:ea typeface="Calibri"/>
                        <a:cs typeface="Times New Roman"/>
                      </a:endParaRPr>
                    </a:p>
                  </a:txBody>
                  <a:tcPr marL="22858" marR="22858" marT="0" marB="0"/>
                </a:tc>
                <a:tc hMerge="1">
                  <a:txBody>
                    <a:bodyPr/>
                    <a:lstStyle/>
                    <a:p>
                      <a:endParaRPr lang="en-US"/>
                    </a:p>
                  </a:txBody>
                  <a:tcPr/>
                </a:tc>
                <a:tc hMerge="1">
                  <a:txBody>
                    <a:bodyPr/>
                    <a:lstStyle/>
                    <a:p>
                      <a:endParaRPr lang="en-US"/>
                    </a:p>
                  </a:txBody>
                  <a:tcPr/>
                </a:tc>
              </a:tr>
              <a:tr h="613202">
                <a:tc>
                  <a:txBody>
                    <a:bodyPr/>
                    <a:lstStyle/>
                    <a:p>
                      <a:pPr marL="0" marR="0">
                        <a:spcBef>
                          <a:spcPts val="0"/>
                        </a:spcBef>
                        <a:spcAft>
                          <a:spcPts val="0"/>
                        </a:spcAft>
                      </a:pPr>
                      <a:r>
                        <a:rPr lang="en-US" sz="900">
                          <a:effectLst/>
                        </a:rPr>
                        <a:t>4:00–5:00 PM PST</a:t>
                      </a:r>
                    </a:p>
                    <a:p>
                      <a:pPr marL="0" marR="0">
                        <a:spcBef>
                          <a:spcPts val="0"/>
                        </a:spcBef>
                        <a:spcAft>
                          <a:spcPts val="0"/>
                        </a:spcAft>
                      </a:pPr>
                      <a:r>
                        <a:rPr lang="en-US" sz="900">
                          <a:effectLst/>
                        </a:rPr>
                        <a:t>7:00–8:00 PM EST</a:t>
                      </a:r>
                    </a:p>
                    <a:p>
                      <a:pPr marL="0" marR="0">
                        <a:spcBef>
                          <a:spcPts val="0"/>
                        </a:spcBef>
                        <a:spcAft>
                          <a:spcPts val="0"/>
                        </a:spcAft>
                      </a:pPr>
                      <a:r>
                        <a:rPr lang="en-US" sz="900">
                          <a:effectLst/>
                        </a:rPr>
                        <a:t>12:00–1:00 AM BST</a:t>
                      </a:r>
                      <a:endParaRPr lang="en-US" sz="900">
                        <a:effectLst/>
                        <a:latin typeface="Calibri"/>
                        <a:ea typeface="Calibri"/>
                        <a:cs typeface="Times New Roman"/>
                      </a:endParaRPr>
                    </a:p>
                  </a:txBody>
                  <a:tcPr marL="22858" marR="22858" marT="0" marB="0"/>
                </a:tc>
                <a:tc>
                  <a:txBody>
                    <a:bodyPr/>
                    <a:lstStyle/>
                    <a:p>
                      <a:pPr marL="0" marR="0">
                        <a:spcBef>
                          <a:spcPts val="0"/>
                        </a:spcBef>
                        <a:spcAft>
                          <a:spcPts val="0"/>
                        </a:spcAft>
                      </a:pPr>
                      <a:r>
                        <a:rPr lang="en-US" sz="1200" u="sng" dirty="0">
                          <a:effectLst/>
                        </a:rPr>
                        <a:t>Common questions for Windows Azure and Kentico CMS</a:t>
                      </a:r>
                      <a:endParaRPr lang="en-US" sz="1200" dirty="0">
                        <a:effectLst/>
                      </a:endParaRPr>
                    </a:p>
                    <a:p>
                      <a:pPr marL="0" marR="0">
                        <a:spcBef>
                          <a:spcPts val="0"/>
                        </a:spcBef>
                        <a:spcAft>
                          <a:spcPts val="0"/>
                        </a:spcAft>
                      </a:pPr>
                      <a:r>
                        <a:rPr lang="en-US" sz="1200" dirty="0">
                          <a:effectLst/>
                        </a:rPr>
                        <a:t> </a:t>
                      </a:r>
                    </a:p>
                    <a:p>
                      <a:pPr marL="0" marR="0">
                        <a:spcBef>
                          <a:spcPts val="0"/>
                        </a:spcBef>
                        <a:spcAft>
                          <a:spcPts val="0"/>
                        </a:spcAft>
                      </a:pPr>
                      <a:r>
                        <a:rPr lang="en-US" sz="1200" dirty="0" smtClean="0">
                          <a:effectLst/>
                        </a:rPr>
                        <a:t>Speaker</a:t>
                      </a:r>
                      <a:r>
                        <a:rPr lang="en-US" sz="1200" dirty="0">
                          <a:effectLst/>
                        </a:rPr>
                        <a:t>: Kentico Cloud and </a:t>
                      </a:r>
                      <a:r>
                        <a:rPr lang="en-US" sz="1200" dirty="0" err="1">
                          <a:effectLst/>
                        </a:rPr>
                        <a:t>SaaS</a:t>
                      </a:r>
                      <a:r>
                        <a:rPr lang="en-US" sz="1200" dirty="0">
                          <a:effectLst/>
                        </a:rPr>
                        <a:t> Development Group</a:t>
                      </a:r>
                    </a:p>
                    <a:p>
                      <a:pPr marL="0" marR="0">
                        <a:spcBef>
                          <a:spcPts val="0"/>
                        </a:spcBef>
                        <a:spcAft>
                          <a:spcPts val="0"/>
                        </a:spcAft>
                      </a:pPr>
                      <a:r>
                        <a:rPr lang="en-US" sz="1200" dirty="0">
                          <a:effectLst/>
                        </a:rPr>
                        <a:t> </a:t>
                      </a:r>
                      <a:endParaRPr lang="en-US" sz="1200" dirty="0">
                        <a:effectLst/>
                        <a:latin typeface="Calibri"/>
                        <a:ea typeface="Calibri"/>
                        <a:cs typeface="Times New Roman"/>
                      </a:endParaRPr>
                    </a:p>
                  </a:txBody>
                  <a:tcPr marL="22858" marR="22858" marT="0" marB="0"/>
                </a:tc>
                <a:tc>
                  <a:txBody>
                    <a:bodyPr/>
                    <a:lstStyle/>
                    <a:p>
                      <a:pPr marL="0" marR="0" algn="ctr">
                        <a:spcBef>
                          <a:spcPts val="0"/>
                        </a:spcBef>
                        <a:spcAft>
                          <a:spcPts val="0"/>
                        </a:spcAft>
                      </a:pPr>
                      <a:r>
                        <a:rPr lang="en-US" sz="1200" u="sng" dirty="0">
                          <a:effectLst/>
                          <a:hlinkClick r:id="rId15"/>
                        </a:rPr>
                        <a:t>Register me</a:t>
                      </a:r>
                      <a:endParaRPr lang="en-US" sz="1200" dirty="0">
                        <a:effectLst/>
                        <a:latin typeface="Calibri"/>
                        <a:ea typeface="Calibri"/>
                        <a:cs typeface="Times New Roman"/>
                      </a:endParaRPr>
                    </a:p>
                  </a:txBody>
                  <a:tcPr marL="22858" marR="22858" marT="0" marB="0" anchor="ctr"/>
                </a:tc>
              </a:tr>
            </a:tbl>
          </a:graphicData>
        </a:graphic>
      </p:graphicFrame>
    </p:spTree>
    <p:extLst>
      <p:ext uri="{BB962C8B-B14F-4D97-AF65-F5344CB8AC3E}">
        <p14:creationId xmlns:p14="http://schemas.microsoft.com/office/powerpoint/2010/main" val="1505946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Cloud Computing in a Nutshell</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85800" y="1600200"/>
            <a:ext cx="8077200" cy="2819400"/>
          </a:xfrm>
        </p:spPr>
        <p:txBody>
          <a:bodyPr>
            <a:noAutofit/>
          </a:bodyPr>
          <a:lstStyle/>
          <a:p>
            <a:pPr>
              <a:buSzPct val="75000"/>
            </a:pPr>
            <a:r>
              <a:rPr lang="en-US" b="1" dirty="0" smtClean="0">
                <a:solidFill>
                  <a:schemeClr val="accent1">
                    <a:lumMod val="50000"/>
                  </a:schemeClr>
                </a:solidFill>
                <a:latin typeface="Arial" pitchFamily="34" charset="0"/>
                <a:cs typeface="Arial" pitchFamily="34" charset="0"/>
              </a:rPr>
              <a:t>Cloud Computing is the transformation of computer hardware, software and networks into a Utility just like the your Electric Company, Water Company, or Gas Company.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802830"/>
            <a:ext cx="5181600" cy="1784753"/>
          </a:xfrm>
          <a:prstGeom prst="rect">
            <a:avLst/>
          </a:prstGeom>
          <a:effectLst>
            <a:softEdge rad="63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758" y="3627120"/>
            <a:ext cx="1816442" cy="2240280"/>
          </a:xfrm>
          <a:prstGeom prst="rect">
            <a:avLst/>
          </a:prstGeom>
          <a:ln>
            <a:noFill/>
          </a:ln>
          <a:effectLst>
            <a:outerShdw blurRad="225425" dist="50800" dir="5220000" algn="ctr">
              <a:srgbClr val="000000">
                <a:alpha val="33000"/>
              </a:srgbClr>
            </a:outerShdw>
            <a:softEdge rad="12700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3566" y="3629806"/>
            <a:ext cx="1807434" cy="2237594"/>
          </a:xfrm>
          <a:prstGeom prst="rect">
            <a:avLst/>
          </a:prstGeom>
          <a:ln>
            <a:noFill/>
          </a:ln>
          <a:effectLst>
            <a:outerShdw blurRad="225425" dist="50800" dir="5220000" algn="ctr">
              <a:srgbClr val="000000">
                <a:alpha val="33000"/>
              </a:srgbClr>
            </a:outerShdw>
            <a:softEdge rad="127000"/>
          </a:effectLst>
        </p:spPr>
      </p:pic>
      <p:pic>
        <p:nvPicPr>
          <p:cNvPr id="7" name="Picture 5" descr="C:\Users\mayfieldv\AppData\Local\Microsoft\Windows\Temporary Internet Files\Content.IE5\09DQ1ZAE\MP900390466[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3784844"/>
            <a:ext cx="2971800" cy="229377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620000" cy="914400"/>
          </a:xfrm>
        </p:spPr>
        <p:txBody>
          <a:bodyPr>
            <a:normAutofit/>
          </a:bodyPr>
          <a:lstStyle/>
          <a:p>
            <a:pPr>
              <a:spcBef>
                <a:spcPct val="20000"/>
              </a:spcBef>
            </a:pPr>
            <a:r>
              <a:rPr lang="en-US" sz="4000" b="1" spc="-150" dirty="0" smtClean="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rPr>
              <a:t>Defining the Cloud</a:t>
            </a:r>
            <a:endParaRPr lang="en-US" sz="4000" b="1" spc="-150" dirty="0">
              <a:ln>
                <a:solidFill>
                  <a:schemeClr val="bg1">
                    <a:alpha val="60000"/>
                  </a:schemeClr>
                </a:solidFill>
              </a:ln>
              <a:solidFill>
                <a:schemeClr val="tx2">
                  <a:lumMod val="50000"/>
                </a:schemeClr>
              </a:solidFill>
              <a:effectLst>
                <a:outerShdw blurRad="25400" dist="25400" dir="5400000" algn="t" rotWithShape="0">
                  <a:prstClr val="black">
                    <a:alpha val="15000"/>
                  </a:prstClr>
                </a:outerShdw>
              </a:effectLst>
              <a:latin typeface="Arial" pitchFamily="34" charset="0"/>
              <a:ea typeface="+mn-ea"/>
              <a:cs typeface="Arial" pitchFamily="34" charset="0"/>
            </a:endParaRPr>
          </a:p>
        </p:txBody>
      </p:sp>
      <p:sp>
        <p:nvSpPr>
          <p:cNvPr id="3" name="Subtitle 2"/>
          <p:cNvSpPr>
            <a:spLocks noGrp="1"/>
          </p:cNvSpPr>
          <p:nvPr>
            <p:ph type="subTitle" idx="1"/>
          </p:nvPr>
        </p:nvSpPr>
        <p:spPr>
          <a:xfrm>
            <a:off x="609600" y="1676400"/>
            <a:ext cx="4953000" cy="4038600"/>
          </a:xfrm>
        </p:spPr>
        <p:txBody>
          <a:bodyPr>
            <a:noAutofit/>
          </a:bodyPr>
          <a:lstStyle/>
          <a:p>
            <a:pPr>
              <a:buSzPct val="75000"/>
            </a:pPr>
            <a:r>
              <a:rPr lang="en-US" sz="2400" b="1" dirty="0" smtClean="0">
                <a:solidFill>
                  <a:schemeClr val="accent1">
                    <a:lumMod val="50000"/>
                  </a:schemeClr>
                </a:solidFill>
                <a:latin typeface="Arial" pitchFamily="34" charset="0"/>
                <a:cs typeface="Arial" pitchFamily="34" charset="0"/>
              </a:rPr>
              <a:t>"</a:t>
            </a:r>
            <a:r>
              <a:rPr lang="en-US" sz="2400" dirty="0">
                <a:solidFill>
                  <a:schemeClr val="accent1">
                    <a:lumMod val="50000"/>
                  </a:schemeClr>
                </a:solidFill>
                <a:latin typeface="Arial" pitchFamily="34" charset="0"/>
                <a:cs typeface="Arial" pitchFamily="34" charset="0"/>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 This cloud model promotes </a:t>
            </a:r>
            <a:r>
              <a:rPr lang="en-US" sz="2400" dirty="0" smtClean="0">
                <a:solidFill>
                  <a:schemeClr val="accent1">
                    <a:lumMod val="50000"/>
                  </a:schemeClr>
                </a:solidFill>
                <a:latin typeface="Arial" pitchFamily="34" charset="0"/>
                <a:cs typeface="Arial" pitchFamily="34" charset="0"/>
              </a:rPr>
              <a:t>availability. </a:t>
            </a:r>
            <a:endParaRPr lang="en-US" sz="2400" b="1" dirty="0" smtClean="0">
              <a:solidFill>
                <a:schemeClr val="accent1">
                  <a:lumMod val="50000"/>
                </a:schemeClr>
              </a:solidFill>
              <a:latin typeface="Arial" pitchFamily="34" charset="0"/>
              <a:cs typeface="Arial" pitchFamily="34" charset="0"/>
            </a:endParaRPr>
          </a:p>
        </p:txBody>
      </p:sp>
      <p:graphicFrame>
        <p:nvGraphicFramePr>
          <p:cNvPr id="4" name="Diagram 3"/>
          <p:cNvGraphicFramePr/>
          <p:nvPr>
            <p:extLst>
              <p:ext uri="{D42A27DB-BD31-4B8C-83A1-F6EECF244321}">
                <p14:modId xmlns:p14="http://schemas.microsoft.com/office/powerpoint/2010/main" val="1581146178"/>
              </p:ext>
            </p:extLst>
          </p:nvPr>
        </p:nvGraphicFramePr>
        <p:xfrm>
          <a:off x="5029200" y="1752600"/>
          <a:ext cx="4038600" cy="4569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11"/>
          <p:cNvSpPr txBox="1">
            <a:spLocks noChangeArrowheads="1"/>
          </p:cNvSpPr>
          <p:nvPr/>
        </p:nvSpPr>
        <p:spPr bwMode="auto">
          <a:xfrm>
            <a:off x="6351762" y="1524000"/>
            <a:ext cx="2411238" cy="461665"/>
          </a:xfrm>
          <a:prstGeom prst="rect">
            <a:avLst/>
          </a:prstGeom>
          <a:noFill/>
          <a:ln w="9525">
            <a:noFill/>
            <a:miter lim="800000"/>
            <a:headEnd/>
            <a:tailEnd/>
          </a:ln>
        </p:spPr>
        <p:txBody>
          <a:bodyPr wrap="none">
            <a:spAutoFit/>
          </a:bodyPr>
          <a:lstStyle/>
          <a:p>
            <a:pPr algn="ctr" defTabSz="914400" fontAlgn="base">
              <a:spcBef>
                <a:spcPct val="0"/>
              </a:spcBef>
              <a:spcAft>
                <a:spcPct val="0"/>
              </a:spcAft>
            </a:pPr>
            <a:r>
              <a:rPr lang="en-US" sz="2400" b="1" dirty="0" smtClean="0">
                <a:solidFill>
                  <a:schemeClr val="accent1">
                    <a:lumMod val="50000"/>
                  </a:schemeClr>
                </a:solidFill>
                <a:latin typeface="Arial" pitchFamily="34" charset="0"/>
                <a:cs typeface="Arial" pitchFamily="34" charset="0"/>
              </a:rPr>
              <a:t>Characteristics</a:t>
            </a:r>
            <a:endParaRPr lang="en-US" sz="2400" b="1" dirty="0">
              <a:solidFill>
                <a:schemeClr val="accent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000212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esentation-Squares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Presentation-Squares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2128</TotalTime>
  <Words>4320</Words>
  <Application>Microsoft Office PowerPoint</Application>
  <PresentationFormat>On-screen Show (4:3)</PresentationFormat>
  <Paragraphs>856</Paragraphs>
  <Slides>76</Slides>
  <Notes>72</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76</vt:i4>
      </vt:variant>
    </vt:vector>
  </HeadingPairs>
  <TitlesOfParts>
    <vt:vector size="97" baseType="lpstr">
      <vt:lpstr>Kozuka Gothic Pro R</vt:lpstr>
      <vt:lpstr>MS PGothic</vt:lpstr>
      <vt:lpstr>宋体</vt:lpstr>
      <vt:lpstr>Arial</vt:lpstr>
      <vt:lpstr>Calibri</vt:lpstr>
      <vt:lpstr>Segoe</vt:lpstr>
      <vt:lpstr>Segoe Condensed</vt:lpstr>
      <vt:lpstr>Segoe Light</vt:lpstr>
      <vt:lpstr>Segoe UI</vt:lpstr>
      <vt:lpstr>Segoe UI Light</vt:lpstr>
      <vt:lpstr>Segoe UI Semibold</vt:lpstr>
      <vt:lpstr>Times New Roman</vt:lpstr>
      <vt:lpstr>Wingdings</vt:lpstr>
      <vt:lpstr>Office Theme</vt:lpstr>
      <vt:lpstr>1_Office Theme</vt:lpstr>
      <vt:lpstr>2_Office Theme</vt:lpstr>
      <vt:lpstr>3_Office Theme</vt:lpstr>
      <vt:lpstr>4_Office Theme</vt:lpstr>
      <vt:lpstr>5_Office Theme</vt:lpstr>
      <vt:lpstr>Presentation-SquaresBlue</vt:lpstr>
      <vt:lpstr>1_Presentation-SquaresBlue</vt:lpstr>
      <vt:lpstr>PowerPoint Presentation</vt:lpstr>
      <vt:lpstr>Azure Kentico Virtual Conference Agenda</vt:lpstr>
      <vt:lpstr>PowerPoint Presentation</vt:lpstr>
      <vt:lpstr>PowerPoint Presentation</vt:lpstr>
      <vt:lpstr>PowerPoint Presentation</vt:lpstr>
      <vt:lpstr>PowerPoint Presentation</vt:lpstr>
      <vt:lpstr>Evolutionary Meaning</vt:lpstr>
      <vt:lpstr>Cloud Computing in a Nutshell</vt:lpstr>
      <vt:lpstr>Defining the Cloud</vt:lpstr>
      <vt:lpstr>Defining the Cloud</vt:lpstr>
      <vt:lpstr>PowerPoint Presentation</vt:lpstr>
      <vt:lpstr>The Gartner Hype Cycle</vt:lpstr>
      <vt:lpstr>The 2011 Gartner Hype Cycle Report</vt:lpstr>
      <vt:lpstr>Cloud is Here &amp; Now</vt:lpstr>
      <vt:lpstr>Business Benefits of the Cloud</vt:lpstr>
      <vt:lpstr>Chief Objections to the Cloud</vt:lpstr>
      <vt:lpstr>What’s the Real Issue?</vt:lpstr>
      <vt:lpstr>Business Benefits of the Cloud</vt:lpstr>
      <vt:lpstr>PowerPoint Presentation</vt:lpstr>
      <vt:lpstr>The Microsoft Cloud</vt:lpstr>
      <vt:lpstr>Cloud Computing Patterns</vt:lpstr>
      <vt:lpstr>Cloud Computing Patterns</vt:lpstr>
      <vt:lpstr>Cloud Computing Terms</vt:lpstr>
      <vt:lpstr>The Microsoft Platform</vt:lpstr>
      <vt:lpstr>How Microsoft Views the Cloud</vt:lpstr>
      <vt:lpstr>PowerPoint Presentation</vt:lpstr>
      <vt:lpstr>Cloud Computing Taxonomy</vt:lpstr>
      <vt:lpstr>The Nexus</vt:lpstr>
      <vt:lpstr>Azure in a Nutshell</vt:lpstr>
      <vt:lpstr>Global Footprint</vt:lpstr>
      <vt:lpstr>Service Level Agreement</vt:lpstr>
      <vt:lpstr>Usage Based</vt:lpstr>
      <vt:lpstr>Windows Azure Architecture Details</vt:lpstr>
      <vt:lpstr>Three Main Components</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Web Sites</vt:lpstr>
      <vt:lpstr>Web sites</vt:lpstr>
      <vt:lpstr>Web sites </vt:lpstr>
      <vt:lpstr>Web sites </vt:lpstr>
      <vt:lpstr>Web sites </vt:lpstr>
      <vt:lpstr>Web sites</vt:lpstr>
      <vt:lpstr>Cloud Services</vt:lpstr>
      <vt:lpstr>PowerPoint Presentation</vt:lpstr>
      <vt:lpstr>PowerPoint Presentation</vt:lpstr>
      <vt:lpstr>PowerPoint Presentation</vt:lpstr>
      <vt:lpstr>PowerPoint Presentation</vt:lpstr>
      <vt:lpstr>PowerPoint Presentation</vt:lpstr>
      <vt:lpstr>PowerPoint Presentation</vt:lpstr>
      <vt:lpstr>Building Block Services</vt:lpstr>
      <vt:lpstr>SQL Database</vt:lpstr>
      <vt:lpstr>SQL Database Details</vt:lpstr>
      <vt:lpstr>SQL Database vs SQL Server</vt:lpstr>
      <vt:lpstr>Summary</vt:lpstr>
      <vt:lpstr>PowerPoint Presentation</vt:lpstr>
      <vt:lpstr>PowerPoint Presentation</vt:lpstr>
      <vt:lpstr>PowerPoint Presentation</vt:lpstr>
      <vt:lpstr>Azure Data Centers</vt:lpstr>
      <vt:lpstr>Windows Azure Platform -  CDN</vt:lpstr>
      <vt:lpstr>Azure Data Centers</vt:lpstr>
      <vt:lpstr>PowerPoint Presentation</vt:lpstr>
      <vt:lpstr>PowerPoint Presentation</vt:lpstr>
      <vt:lpstr>PowerPoint Presentation</vt:lpstr>
      <vt:lpstr>PowerPoint Presentation</vt:lpstr>
      <vt:lpstr>PowerPoint Presentation</vt:lpstr>
      <vt:lpstr>PowerPoint Presentation</vt:lpstr>
      <vt:lpstr>Azure Kentico Virtual Conference Agenda</vt:lpstr>
    </vt:vector>
  </TitlesOfParts>
  <Company>Bit-Wizards Software Solutions,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WHALEN, Mike T.</dc:creator>
  <cp:lastModifiedBy>Manish</cp:lastModifiedBy>
  <cp:revision>131</cp:revision>
  <cp:lastPrinted>2012-03-09T14:22:40Z</cp:lastPrinted>
  <dcterms:created xsi:type="dcterms:W3CDTF">2011-04-19T21:44:42Z</dcterms:created>
  <dcterms:modified xsi:type="dcterms:W3CDTF">2015-07-09T06:08:58Z</dcterms:modified>
</cp:coreProperties>
</file>